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48" r:id="rId3"/>
    <p:sldId id="324" r:id="rId4"/>
    <p:sldId id="257" r:id="rId5"/>
    <p:sldId id="260" r:id="rId6"/>
    <p:sldId id="261" r:id="rId7"/>
    <p:sldId id="264" r:id="rId8"/>
    <p:sldId id="266" r:id="rId9"/>
    <p:sldId id="315" r:id="rId10"/>
    <p:sldId id="275" r:id="rId11"/>
    <p:sldId id="277" r:id="rId12"/>
    <p:sldId id="278" r:id="rId13"/>
    <p:sldId id="282" r:id="rId14"/>
    <p:sldId id="285" r:id="rId15"/>
    <p:sldId id="288" r:id="rId16"/>
    <p:sldId id="289" r:id="rId17"/>
    <p:sldId id="318" r:id="rId18"/>
    <p:sldId id="319" r:id="rId19"/>
    <p:sldId id="298" r:id="rId20"/>
    <p:sldId id="301" r:id="rId21"/>
    <p:sldId id="306" r:id="rId22"/>
    <p:sldId id="307" r:id="rId23"/>
    <p:sldId id="322" r:id="rId24"/>
    <p:sldId id="321" r:id="rId25"/>
    <p:sldId id="323" r:id="rId26"/>
    <p:sldId id="320" r:id="rId27"/>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Objects="1">
      <p:cViewPr varScale="1">
        <p:scale>
          <a:sx n="87" d="100"/>
          <a:sy n="87" d="100"/>
        </p:scale>
        <p:origin x="-1330" y="-8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Ref idx="1002">
        <a:schemeClr val="bg2"/>
      </p:bgRef>
    </p:bg>
    <p:spTree>
      <p:nvGrpSpPr>
        <p:cNvPr id="1" name=""/>
        <p:cNvGrpSpPr/>
        <p:nvPr/>
      </p:nvGrpSpPr>
      <p:grpSpPr>
        <a:xfrm>
          <a:off x="0" y="0"/>
          <a:ext cx="0" cy="0"/>
          <a:chOff x="0" y="0"/>
          <a:chExt cx="0" cy="0"/>
        </a:xfrm>
      </p:grpSpPr>
      <p:sp>
        <p:nvSpPr>
          <p:cNvPr id="9" name="标题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17" name="副标题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30" name="日期占位符 29"/>
          <p:cNvSpPr>
            <a:spLocks noGrp="1"/>
          </p:cNvSpPr>
          <p:nvPr>
            <p:ph type="dt" sz="half" idx="10"/>
          </p:nvPr>
        </p:nvSpPr>
        <p:spPr/>
        <p:txBody>
          <a:bodyPr/>
          <a:lstStyle/>
          <a:p>
            <a:fld id="{3CC3D546-B8FC-47A4-A687-C786471F5A9C}" type="datetimeFigureOut">
              <a:rPr lang="zh-CN" altLang="en-US" smtClean="0"/>
            </a:fld>
            <a:endParaRPr lang="zh-CN" altLang="en-US"/>
          </a:p>
        </p:txBody>
      </p:sp>
      <p:sp>
        <p:nvSpPr>
          <p:cNvPr id="19" name="页脚占位符 18"/>
          <p:cNvSpPr>
            <a:spLocks noGrp="1"/>
          </p:cNvSpPr>
          <p:nvPr>
            <p:ph type="ftr" sz="quarter" idx="11"/>
          </p:nvPr>
        </p:nvSpPr>
        <p:spPr/>
        <p:txBody>
          <a:bodyPr/>
          <a:lstStyle/>
          <a:p>
            <a:endParaRPr lang="zh-CN" altLang="en-US"/>
          </a:p>
        </p:txBody>
      </p:sp>
      <p:sp>
        <p:nvSpPr>
          <p:cNvPr id="27" name="灯片编号占位符 26"/>
          <p:cNvSpPr>
            <a:spLocks noGrp="1"/>
          </p:cNvSpPr>
          <p:nvPr>
            <p:ph type="sldNum" sz="quarter" idx="12"/>
          </p:nvPr>
        </p:nvSpPr>
        <p:spPr/>
        <p:txBody>
          <a:bodyPr/>
          <a:lstStyle/>
          <a:p>
            <a:fld id="{217D66E0-97F3-439B-A2C0-C7B72A071CB3}" type="slidenum">
              <a:rPr lang="zh-CN" altLang="en-US" smtClean="0"/>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3CC3D546-B8FC-47A4-A687-C786471F5A9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17D66E0-97F3-439B-A2C0-C7B72A071CB3}"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914401"/>
            <a:ext cx="2057400" cy="5211763"/>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914401"/>
            <a:ext cx="6019800" cy="5211763"/>
          </a:xfrm>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3CC3D546-B8FC-47A4-A687-C786471F5A9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17D66E0-97F3-439B-A2C0-C7B72A071CB3}"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标题和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CC3D546-B8FC-47A4-A687-C786471F5A9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17D66E0-97F3-439B-A2C0-C7B72A071CB3}"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3CC3D546-B8FC-47A4-A687-C786471F5A9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17D66E0-97F3-439B-A2C0-C7B72A071CB3}"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Ref idx="1002">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endParaRPr kumimoji="0" lang="zh-CN" altLang="en-US" smtClean="0"/>
          </a:p>
        </p:txBody>
      </p:sp>
      <p:sp>
        <p:nvSpPr>
          <p:cNvPr id="4" name="日期占位符 3"/>
          <p:cNvSpPr>
            <a:spLocks noGrp="1"/>
          </p:cNvSpPr>
          <p:nvPr>
            <p:ph type="dt" sz="half" idx="10"/>
          </p:nvPr>
        </p:nvSpPr>
        <p:spPr/>
        <p:txBody>
          <a:bodyPr/>
          <a:lstStyle/>
          <a:p>
            <a:fld id="{3CC3D546-B8FC-47A4-A687-C786471F5A9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17D66E0-97F3-439B-A2C0-C7B72A071CB3}" type="slidenum">
              <a:rPr lang="zh-CN" altLang="en-US" smtClean="0"/>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1143000"/>
          </a:xfrm>
        </p:spPr>
        <p:txBody>
          <a:bodyPr/>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3CC3D546-B8FC-47A4-A687-C786471F5A9C}"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17D66E0-97F3-439B-A2C0-C7B72A071CB3}"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1143000"/>
          </a:xfrm>
        </p:spPr>
        <p:txBody>
          <a:bodyPr tIns="45720" anchor="b"/>
          <a:lstStyle>
            <a:lvl1pPr>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endParaRPr kumimoji="0" lang="zh-CN" altLang="en-US" smtClean="0"/>
          </a:p>
        </p:txBody>
      </p:sp>
      <p:sp>
        <p:nvSpPr>
          <p:cNvPr id="4" name="文本占位符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endParaRPr kumimoji="0" lang="zh-CN" altLang="en-US" smtClean="0"/>
          </a:p>
        </p:txBody>
      </p:sp>
      <p:sp>
        <p:nvSpPr>
          <p:cNvPr id="5" name="内容占位符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p>
            <a:fld id="{3CC3D546-B8FC-47A4-A687-C786471F5A9C}"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17D66E0-97F3-439B-A2C0-C7B72A071CB3}"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fld id="{3CC3D546-B8FC-47A4-A687-C786471F5A9C}"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17D66E0-97F3-439B-A2C0-C7B72A071CB3}"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CC3D546-B8FC-47A4-A687-C786471F5A9C}"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17D66E0-97F3-439B-A2C0-C7B72A071CB3}"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zh-CN" altLang="en-US" smtClean="0"/>
              <a:t>单击此处编辑母版文本样式</a:t>
            </a:r>
            <a:endParaRPr kumimoji="0" lang="zh-CN" altLang="en-US" smtClean="0"/>
          </a:p>
        </p:txBody>
      </p:sp>
      <p:sp>
        <p:nvSpPr>
          <p:cNvPr id="4" name="内容占位符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3CC3D546-B8FC-47A4-A687-C786471F5A9C}"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17D66E0-97F3-439B-A2C0-C7B72A071CB3}"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9" name="单圆角矩形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直角三角形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标题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zh-CN" altLang="en-US" smtClean="0"/>
              <a:t>单击此处编辑母版标题样式</a:t>
            </a:r>
            <a:endParaRPr kumimoji="0" lang="en-US"/>
          </a:p>
        </p:txBody>
      </p:sp>
      <p:sp>
        <p:nvSpPr>
          <p:cNvPr id="4" name="文本占位符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endParaRPr kumimoji="0" lang="zh-CN" altLang="en-US" smtClean="0"/>
          </a:p>
        </p:txBody>
      </p:sp>
      <p:sp>
        <p:nvSpPr>
          <p:cNvPr id="5" name="日期占位符 4"/>
          <p:cNvSpPr>
            <a:spLocks noGrp="1"/>
          </p:cNvSpPr>
          <p:nvPr>
            <p:ph type="dt" sz="half" idx="10"/>
          </p:nvPr>
        </p:nvSpPr>
        <p:spPr/>
        <p:txBody>
          <a:bodyPr/>
          <a:lstStyle/>
          <a:p>
            <a:fld id="{3CC3D546-B8FC-47A4-A687-C786471F5A9C}"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a:xfrm>
            <a:off x="8077200" y="6356350"/>
            <a:ext cx="609600" cy="365125"/>
          </a:xfrm>
        </p:spPr>
        <p:txBody>
          <a:bodyPr/>
          <a:lstStyle/>
          <a:p>
            <a:fld id="{217D66E0-97F3-439B-A2C0-C7B72A071CB3}" type="slidenum">
              <a:rPr lang="zh-CN" altLang="en-US" smtClean="0"/>
            </a:fld>
            <a:endParaRPr lang="zh-CN" altLang="en-US"/>
          </a:p>
        </p:txBody>
      </p:sp>
      <p:sp>
        <p:nvSpPr>
          <p:cNvPr id="3" name="图片占位符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zh-CN" altLang="en-US" smtClean="0"/>
              <a:t>单击图标添加图片</a:t>
            </a:r>
            <a:endParaRPr kumimoji="0" lang="en-US" dirty="0"/>
          </a:p>
        </p:txBody>
      </p:sp>
      <p:sp>
        <p:nvSpPr>
          <p:cNvPr id="10" name="任意多边形 9"/>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任意多边形 10"/>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任意多边形 6"/>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任意多边形 7"/>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标题占位符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zh-CN" altLang="en-US" smtClean="0"/>
              <a:t>单击此处编辑母版标题样式</a:t>
            </a:r>
            <a:endParaRPr kumimoji="0" lang="en-US"/>
          </a:p>
        </p:txBody>
      </p:sp>
      <p:sp>
        <p:nvSpPr>
          <p:cNvPr id="30" name="文本占位符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zh-CN" altLang="en-US" smtClean="0"/>
              <a:t>单击此处编辑母版文本样式</a:t>
            </a:r>
            <a:endParaRPr kumimoji="0" lang="zh-CN" altLang="en-US" smtClean="0"/>
          </a:p>
          <a:p>
            <a:pPr lvl="1" eaLnBrk="1" latinLnBrk="0" hangingPunct="1"/>
            <a:r>
              <a:rPr kumimoji="0" lang="zh-CN" altLang="en-US" smtClean="0"/>
              <a:t>第二级</a:t>
            </a:r>
            <a:endParaRPr kumimoji="0" lang="zh-CN" altLang="en-US" smtClean="0"/>
          </a:p>
          <a:p>
            <a:pPr lvl="2" eaLnBrk="1" latinLnBrk="0" hangingPunct="1"/>
            <a:r>
              <a:rPr kumimoji="0" lang="zh-CN" altLang="en-US" smtClean="0"/>
              <a:t>第三级</a:t>
            </a:r>
            <a:endParaRPr kumimoji="0" lang="zh-CN" altLang="en-US" smtClean="0"/>
          </a:p>
          <a:p>
            <a:pPr lvl="3" eaLnBrk="1" latinLnBrk="0" hangingPunct="1"/>
            <a:r>
              <a:rPr kumimoji="0" lang="zh-CN" altLang="en-US" smtClean="0"/>
              <a:t>第四级</a:t>
            </a:r>
            <a:endParaRPr kumimoji="0" lang="zh-CN" altLang="en-US" smtClean="0"/>
          </a:p>
          <a:p>
            <a:pPr lvl="4" eaLnBrk="1" latinLnBrk="0" hangingPunct="1"/>
            <a:r>
              <a:rPr kumimoji="0" lang="zh-CN" altLang="en-US" smtClean="0"/>
              <a:t>第五级</a:t>
            </a:r>
            <a:endParaRPr kumimoji="0" lang="en-US"/>
          </a:p>
        </p:txBody>
      </p:sp>
      <p:sp>
        <p:nvSpPr>
          <p:cNvPr id="10" name="日期占位符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3CC3D546-B8FC-47A4-A687-C786471F5A9C}" type="datetimeFigureOut">
              <a:rPr lang="zh-CN" altLang="en-US" smtClean="0"/>
            </a:fld>
            <a:endParaRPr lang="zh-CN" altLang="en-US"/>
          </a:p>
        </p:txBody>
      </p:sp>
      <p:sp>
        <p:nvSpPr>
          <p:cNvPr id="22" name="页脚占位符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zh-CN" altLang="en-US"/>
          </a:p>
        </p:txBody>
      </p:sp>
      <p:sp>
        <p:nvSpPr>
          <p:cNvPr id="18" name="灯片编号占位符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17D66E0-97F3-439B-A2C0-C7B72A071CB3}" type="slidenum">
              <a:rPr lang="zh-CN" altLang="en-US" smtClean="0"/>
            </a:fld>
            <a:endParaRPr lang="zh-CN" altLang="en-US"/>
          </a:p>
        </p:txBody>
      </p:sp>
      <p:grpSp>
        <p:nvGrpSpPr>
          <p:cNvPr id="2" name="组合 1"/>
          <p:cNvGrpSpPr/>
          <p:nvPr/>
        </p:nvGrpSpPr>
        <p:grpSpPr>
          <a:xfrm>
            <a:off x="-19017" y="202408"/>
            <a:ext cx="9180548" cy="649224"/>
            <a:chOff x="-19045" y="216550"/>
            <a:chExt cx="9180548" cy="649224"/>
          </a:xfrm>
        </p:grpSpPr>
        <p:sp>
          <p:nvSpPr>
            <p:cNvPr id="12" name="任意多边形 11"/>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任意多边形 12"/>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7015"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7015"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185"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185"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185"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0.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占位符 2"/>
          <p:cNvSpPr>
            <a:spLocks noGrp="1"/>
          </p:cNvSpPr>
          <p:nvPr>
            <p:ph type="body" idx="1"/>
          </p:nvPr>
        </p:nvSpPr>
        <p:spPr>
          <a:xfrm>
            <a:off x="457200" y="664845"/>
            <a:ext cx="8229600" cy="5659755"/>
          </a:xfrm>
        </p:spPr>
        <p:txBody>
          <a:bodyPr/>
          <a:p>
            <a:pPr marL="0" indent="0" algn="ctr" fontAlgn="auto">
              <a:lnSpc>
                <a:spcPct val="200000"/>
              </a:lnSpc>
              <a:spcBef>
                <a:spcPts val="0"/>
              </a:spcBef>
              <a:buNone/>
            </a:pPr>
            <a:r>
              <a:rPr lang="zh-CN" altLang="en-US" sz="4800">
                <a:solidFill>
                  <a:schemeClr val="tx1"/>
                </a:solidFill>
                <a:latin typeface="+mj-ea"/>
                <a:ea typeface="+mj-ea"/>
              </a:rPr>
              <a:t>山东科技大学成人高等教育</a:t>
            </a:r>
            <a:endParaRPr lang="zh-CN" altLang="en-US" sz="4800">
              <a:solidFill>
                <a:schemeClr val="tx1"/>
              </a:solidFill>
              <a:latin typeface="+mj-ea"/>
              <a:ea typeface="+mj-ea"/>
            </a:endParaRPr>
          </a:p>
          <a:p>
            <a:pPr marL="0" indent="0" algn="ctr" fontAlgn="auto">
              <a:lnSpc>
                <a:spcPct val="200000"/>
              </a:lnSpc>
              <a:spcBef>
                <a:spcPts val="0"/>
              </a:spcBef>
              <a:buNone/>
            </a:pPr>
            <a:r>
              <a:rPr lang="zh-CN" altLang="en-US" sz="4800">
                <a:solidFill>
                  <a:schemeClr val="tx1"/>
                </a:solidFill>
                <a:latin typeface="+mj-ea"/>
                <a:ea typeface="+mj-ea"/>
              </a:rPr>
              <a:t>考务管理工作培训</a:t>
            </a:r>
            <a:endParaRPr lang="zh-CN" altLang="en-US" sz="4800">
              <a:solidFill>
                <a:schemeClr val="tx1"/>
              </a:solidFill>
              <a:latin typeface="+mj-ea"/>
              <a:ea typeface="+mj-ea"/>
            </a:endParaRPr>
          </a:p>
          <a:p>
            <a:pPr marL="0" indent="0" algn="ctr" fontAlgn="auto">
              <a:lnSpc>
                <a:spcPct val="200000"/>
              </a:lnSpc>
              <a:spcBef>
                <a:spcPts val="0"/>
              </a:spcBef>
              <a:buNone/>
            </a:pPr>
            <a:endParaRPr lang="zh-CN" altLang="en-US" sz="4800">
              <a:solidFill>
                <a:schemeClr val="tx1"/>
              </a:solidFill>
              <a:uFillTx/>
              <a:latin typeface="+mj-ea"/>
              <a:ea typeface="+mj-ea"/>
            </a:endParaRPr>
          </a:p>
        </p:txBody>
      </p:sp>
      <p:sp>
        <p:nvSpPr>
          <p:cNvPr id="2" name="文本框 1"/>
          <p:cNvSpPr txBox="1"/>
          <p:nvPr/>
        </p:nvSpPr>
        <p:spPr>
          <a:xfrm>
            <a:off x="3491865" y="5445125"/>
            <a:ext cx="2460625" cy="640080"/>
          </a:xfrm>
          <a:prstGeom prst="rect">
            <a:avLst/>
          </a:prstGeom>
          <a:noFill/>
        </p:spPr>
        <p:txBody>
          <a:bodyPr wrap="square" rtlCol="0">
            <a:spAutoFit/>
          </a:bodyPr>
          <a:p>
            <a:r>
              <a:rPr lang="en-US" altLang="zh-CN" sz="3600">
                <a:uFillTx/>
                <a:latin typeface="+mj-ea"/>
                <a:ea typeface="+mj-ea"/>
                <a:sym typeface="+mn-ea"/>
              </a:rPr>
              <a:t>2016</a:t>
            </a:r>
            <a:r>
              <a:rPr lang="zh-CN" altLang="en-US" sz="3600">
                <a:uFillTx/>
                <a:latin typeface="+mj-ea"/>
                <a:ea typeface="+mj-ea"/>
                <a:sym typeface="+mn-ea"/>
              </a:rPr>
              <a:t>年</a:t>
            </a:r>
            <a:r>
              <a:rPr lang="en-US" altLang="zh-CN" sz="3600">
                <a:uFillTx/>
                <a:latin typeface="+mj-ea"/>
                <a:ea typeface="+mj-ea"/>
                <a:sym typeface="+mn-ea"/>
              </a:rPr>
              <a:t>5</a:t>
            </a:r>
            <a:r>
              <a:rPr lang="zh-CN" altLang="en-US" sz="3600">
                <a:uFillTx/>
                <a:latin typeface="+mj-ea"/>
                <a:ea typeface="+mj-ea"/>
                <a:sym typeface="+mn-ea"/>
              </a:rPr>
              <a:t>月</a:t>
            </a:r>
            <a:endParaRPr lang="zh-CN" altLang="en-US" sz="36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42910" y="928670"/>
            <a:ext cx="8229600" cy="3786214"/>
          </a:xfrm>
        </p:spPr>
        <p:txBody>
          <a:bodyPr>
            <a:normAutofit fontScale="90000"/>
          </a:bodyPr>
          <a:lstStyle/>
          <a:p>
            <a:pPr marR="0" lvl="1" algn="l" rtl="0">
              <a:lnSpc>
                <a:spcPct val="200000"/>
              </a:lnSpc>
            </a:pPr>
            <a:br>
              <a:rPr lang="en-US" altLang="zh-CN" baseline="0" dirty="0" smtClean="0">
                <a:latin typeface="Calibri"/>
                <a:ea typeface="宋体"/>
              </a:rPr>
            </a:br>
            <a:br>
              <a:rPr lang="en-US" altLang="zh-CN" dirty="0">
                <a:latin typeface="Calibri"/>
                <a:ea typeface="宋体"/>
              </a:rPr>
            </a:br>
            <a:br>
              <a:rPr lang="en-US" altLang="zh-CN" dirty="0" smtClean="0">
                <a:latin typeface="Calibri"/>
                <a:ea typeface="宋体"/>
              </a:rPr>
            </a:br>
            <a:br>
              <a:rPr lang="en-US" altLang="zh-CN" dirty="0">
                <a:latin typeface="Calibri"/>
                <a:ea typeface="宋体"/>
              </a:rPr>
            </a:br>
            <a:r>
              <a:rPr lang="zh-CN" altLang="en-US" sz="2700" kern="100" dirty="0">
                <a:latin typeface="Times New Roman"/>
                <a:ea typeface="黑体"/>
              </a:rPr>
              <a:t>三</a:t>
            </a:r>
            <a:r>
              <a:rPr lang="zh-CN" altLang="en-US" sz="2700" kern="100" baseline="0" dirty="0" smtClean="0">
                <a:latin typeface="Times New Roman"/>
                <a:ea typeface="黑体"/>
              </a:rPr>
              <a:t>、考点教室维护</a:t>
            </a:r>
            <a:br>
              <a:rPr lang="en-US" altLang="zh-CN" kern="100" baseline="0" dirty="0" smtClean="0">
                <a:latin typeface="Times New Roman"/>
                <a:ea typeface="黑体"/>
              </a:rPr>
            </a:br>
            <a:r>
              <a:rPr lang="en-US" altLang="zh-CN" sz="2200" kern="100" dirty="0">
                <a:latin typeface="Times New Roman"/>
                <a:ea typeface="黑体"/>
              </a:rPr>
              <a:t> </a:t>
            </a:r>
            <a:r>
              <a:rPr lang="en-US" altLang="zh-CN" sz="2200" kern="100" dirty="0" smtClean="0">
                <a:latin typeface="Times New Roman"/>
                <a:ea typeface="黑体"/>
              </a:rPr>
              <a:t>     1</a:t>
            </a:r>
            <a:r>
              <a:rPr lang="zh-CN" altLang="en-US" sz="2200" kern="100" dirty="0" smtClean="0">
                <a:latin typeface="Times New Roman"/>
                <a:ea typeface="黑体"/>
              </a:rPr>
              <a:t>、</a:t>
            </a:r>
            <a:r>
              <a:rPr lang="zh-CN" altLang="en-US" sz="2200" b="1" kern="100" baseline="0" dirty="0" smtClean="0">
                <a:latin typeface="Times New Roman"/>
                <a:ea typeface="黑体"/>
              </a:rPr>
              <a:t>功能概述：</a:t>
            </a:r>
            <a:br>
              <a:rPr lang="en-US" altLang="zh-CN" sz="2200" b="1" kern="100" dirty="0">
                <a:latin typeface="Times New Roman"/>
                <a:ea typeface="黑体"/>
              </a:rPr>
            </a:br>
            <a:r>
              <a:rPr lang="en-US" altLang="zh-CN" sz="2200" b="1" kern="100" dirty="0" smtClean="0">
                <a:latin typeface="Times New Roman"/>
                <a:ea typeface="黑体"/>
              </a:rPr>
              <a:t>                   </a:t>
            </a:r>
            <a:r>
              <a:rPr lang="zh-CN" altLang="en-US" sz="2200" dirty="0" smtClean="0">
                <a:latin typeface="Calibri"/>
              </a:rPr>
              <a:t>设置本函授站下的考点教室。</a:t>
            </a:r>
            <a:br>
              <a:rPr lang="en-US" altLang="zh-CN" sz="2200" b="1" kern="100" baseline="0" dirty="0" smtClean="0">
                <a:latin typeface="Times New Roman"/>
                <a:ea typeface="黑体"/>
              </a:rPr>
            </a:br>
            <a:r>
              <a:rPr lang="en-US" altLang="zh-CN" sz="2200" b="1" kern="100" dirty="0">
                <a:latin typeface="Times New Roman"/>
                <a:ea typeface="黑体"/>
              </a:rPr>
              <a:t> </a:t>
            </a:r>
            <a:r>
              <a:rPr lang="en-US" altLang="zh-CN" sz="2200" b="1" kern="100" dirty="0" smtClean="0">
                <a:latin typeface="Times New Roman"/>
                <a:ea typeface="黑体"/>
              </a:rPr>
              <a:t>      2</a:t>
            </a:r>
            <a:r>
              <a:rPr lang="zh-CN" altLang="en-US" sz="2200" b="1" kern="100" dirty="0" smtClean="0">
                <a:latin typeface="Times New Roman"/>
                <a:ea typeface="黑体"/>
              </a:rPr>
              <a:t>、操作步骤：</a:t>
            </a:r>
            <a:br>
              <a:rPr lang="en-US" altLang="zh-CN" sz="2200" b="1" kern="100" dirty="0">
                <a:latin typeface="Times New Roman"/>
                <a:ea typeface="黑体"/>
              </a:rPr>
            </a:br>
            <a:r>
              <a:rPr lang="en-US" altLang="zh-CN" sz="2200" b="1" kern="100" dirty="0" smtClean="0">
                <a:latin typeface="Times New Roman"/>
                <a:ea typeface="黑体"/>
              </a:rPr>
              <a:t>                    </a:t>
            </a:r>
            <a:r>
              <a:rPr lang="zh-CN" altLang="en-US" sz="2200" baseline="0" dirty="0" smtClean="0">
                <a:latin typeface="Calibri"/>
                <a:ea typeface="宋体"/>
              </a:rPr>
              <a:t>录函授站管理子系统，进入</a:t>
            </a:r>
            <a:r>
              <a:rPr lang="zh-CN" altLang="en-US" sz="2200" b="1" baseline="0" dirty="0" smtClean="0">
                <a:latin typeface="Calibri"/>
                <a:ea typeface="宋体"/>
              </a:rPr>
              <a:t>考务管理</a:t>
            </a:r>
            <a:r>
              <a:rPr lang="en-US" altLang="zh-CN" sz="2200" b="1" baseline="0" dirty="0" smtClean="0">
                <a:latin typeface="Calibri"/>
                <a:ea typeface="宋体"/>
              </a:rPr>
              <a:t>——</a:t>
            </a:r>
            <a:r>
              <a:rPr lang="zh-CN" altLang="en-US" sz="2200" b="1" baseline="0" dirty="0" smtClean="0">
                <a:latin typeface="Calibri"/>
                <a:ea typeface="宋体"/>
              </a:rPr>
              <a:t>考场安排管理</a:t>
            </a:r>
            <a:r>
              <a:rPr lang="en-US" altLang="zh-CN" sz="2200" b="1" baseline="0" dirty="0" smtClean="0">
                <a:latin typeface="Calibri"/>
                <a:ea typeface="宋体"/>
              </a:rPr>
              <a:t>——</a:t>
            </a:r>
            <a:r>
              <a:rPr lang="zh-CN" altLang="en-US" sz="2200" b="1" baseline="0" dirty="0" smtClean="0">
                <a:latin typeface="Calibri"/>
                <a:ea typeface="宋体"/>
              </a:rPr>
              <a:t>考</a:t>
            </a:r>
            <a:br>
              <a:rPr lang="en-US" altLang="zh-CN" sz="2200" b="1" dirty="0">
                <a:latin typeface="Calibri"/>
                <a:ea typeface="宋体"/>
              </a:rPr>
            </a:br>
            <a:r>
              <a:rPr lang="en-US" altLang="zh-CN" sz="2200" b="1" dirty="0" smtClean="0">
                <a:latin typeface="Calibri"/>
                <a:ea typeface="宋体"/>
              </a:rPr>
              <a:t>             </a:t>
            </a:r>
            <a:r>
              <a:rPr lang="zh-CN" altLang="en-US" sz="2200" b="1" baseline="0" dirty="0" smtClean="0">
                <a:latin typeface="Calibri"/>
                <a:ea typeface="宋体"/>
              </a:rPr>
              <a:t>点教室维护，如图 所示。</a:t>
            </a:r>
            <a:endParaRPr lang="zh-CN" altLang="en-US" sz="2200" b="1" baseline="0" dirty="0" smtClean="0">
              <a:latin typeface="Times New Roman"/>
              <a:ea typeface="宋体"/>
            </a:endParaRPr>
          </a:p>
        </p:txBody>
      </p:sp>
    </p:spTree>
  </p:cSld>
  <p:clrMapOvr>
    <a:masterClrMapping/>
  </p:clrMapOvr>
  <p:transition>
    <p:wheel spokes="2"/>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581772"/>
          </a:xfrm>
        </p:spPr>
        <p:txBody>
          <a:bodyPr>
            <a:normAutofit/>
          </a:bodyPr>
          <a:lstStyle/>
          <a:p>
            <a:pPr marR="0" rtl="0"/>
            <a:r>
              <a:rPr lang="zh-CN" altLang="en-US" sz="2400" kern="100" dirty="0" smtClean="0">
                <a:solidFill>
                  <a:schemeClr val="tx1"/>
                </a:solidFill>
                <a:latin typeface="Times New Roman"/>
                <a:ea typeface="黑体"/>
                <a:cs typeface="+mn-cs"/>
              </a:rPr>
              <a:t>图 </a:t>
            </a:r>
            <a:r>
              <a:rPr lang="en-US" altLang="zh-CN" sz="2400" kern="100" dirty="0" smtClean="0">
                <a:solidFill>
                  <a:schemeClr val="tx1"/>
                </a:solidFill>
                <a:latin typeface="Times New Roman"/>
                <a:ea typeface="黑体"/>
                <a:cs typeface="+mn-cs"/>
              </a:rPr>
              <a:t>‑</a:t>
            </a:r>
            <a:r>
              <a:rPr lang="zh-CN" altLang="en-US" sz="2400" kern="100" dirty="0" smtClean="0">
                <a:solidFill>
                  <a:schemeClr val="tx1"/>
                </a:solidFill>
                <a:latin typeface="Times New Roman"/>
                <a:ea typeface="黑体"/>
                <a:cs typeface="+mn-cs"/>
              </a:rPr>
              <a:t>考点教室维护</a:t>
            </a:r>
            <a:endParaRPr lang="zh-CN" altLang="en-US" sz="2400" kern="100" dirty="0" smtClean="0">
              <a:solidFill>
                <a:schemeClr val="tx1"/>
              </a:solidFill>
              <a:latin typeface="Times New Roman"/>
              <a:ea typeface="黑体"/>
              <a:cs typeface="+mn-cs"/>
            </a:endParaRPr>
          </a:p>
        </p:txBody>
      </p:sp>
      <p:sp>
        <p:nvSpPr>
          <p:cNvPr id="3" name="文本占位符 2"/>
          <p:cNvSpPr>
            <a:spLocks noGrp="1"/>
          </p:cNvSpPr>
          <p:nvPr>
            <p:ph type="body" idx="1"/>
          </p:nvPr>
        </p:nvSpPr>
        <p:spPr/>
        <p:txBody>
          <a:bodyPr/>
          <a:lstStyle/>
          <a:p>
            <a:endParaRPr lang="zh-CN" altLang="en-US" dirty="0"/>
          </a:p>
        </p:txBody>
      </p:sp>
      <p:pic>
        <p:nvPicPr>
          <p:cNvPr id="5122" name="Picture 2"/>
          <p:cNvPicPr>
            <a:picLocks noChangeAspect="1" noChangeArrowheads="1"/>
          </p:cNvPicPr>
          <p:nvPr/>
        </p:nvPicPr>
        <p:blipFill>
          <a:blip r:embed="rId1"/>
          <a:srcRect/>
          <a:stretch>
            <a:fillRect/>
          </a:stretch>
        </p:blipFill>
        <p:spPr bwMode="auto">
          <a:xfrm>
            <a:off x="357158" y="1357298"/>
            <a:ext cx="8509017" cy="5286388"/>
          </a:xfrm>
          <a:prstGeom prst="rect">
            <a:avLst/>
          </a:prstGeom>
          <a:noFill/>
          <a:ln w="9525">
            <a:noFill/>
            <a:miter lim="800000"/>
            <a:headEnd/>
            <a:tailEnd/>
          </a:ln>
          <a:effectLst/>
        </p:spPr>
      </p:pic>
    </p:spTree>
  </p:cSld>
  <p:clrMapOvr>
    <a:masterClrMapping/>
  </p:clrMapOvr>
  <p:transition>
    <p:wheel spokes="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457200" y="857232"/>
            <a:ext cx="8229600" cy="5467368"/>
          </a:xfrm>
        </p:spPr>
        <p:txBody>
          <a:bodyPr/>
          <a:lstStyle/>
          <a:p>
            <a:pPr marR="0" lvl="1" rtl="0">
              <a:lnSpc>
                <a:spcPct val="200000"/>
              </a:lnSpc>
              <a:buNone/>
            </a:pPr>
            <a:r>
              <a:rPr lang="zh-CN" altLang="en-US" kern="100" dirty="0" smtClean="0">
                <a:latin typeface="Times New Roman"/>
                <a:ea typeface="黑体"/>
              </a:rPr>
              <a:t>四</a:t>
            </a:r>
            <a:r>
              <a:rPr lang="zh-CN" altLang="en-US" kern="100" baseline="0" dirty="0" smtClean="0">
                <a:latin typeface="Times New Roman"/>
                <a:ea typeface="黑体"/>
              </a:rPr>
              <a:t>、考场资源维护</a:t>
            </a:r>
            <a:endParaRPr lang="zh-CN" altLang="en-US" kern="100" baseline="0" dirty="0" smtClean="0">
              <a:latin typeface="Times New Roman"/>
              <a:ea typeface="黑体"/>
            </a:endParaRPr>
          </a:p>
          <a:p>
            <a:pPr lvl="3">
              <a:lnSpc>
                <a:spcPct val="200000"/>
              </a:lnSpc>
              <a:buNone/>
            </a:pPr>
            <a:r>
              <a:rPr lang="en-US" altLang="zh-CN" b="1" kern="100" baseline="0" dirty="0" smtClean="0">
                <a:latin typeface="Times New Roman"/>
                <a:ea typeface="黑体"/>
              </a:rPr>
              <a:t>1</a:t>
            </a:r>
            <a:r>
              <a:rPr lang="zh-CN" altLang="en-US" b="1" kern="100" baseline="0" dirty="0" smtClean="0">
                <a:latin typeface="Times New Roman"/>
                <a:ea typeface="黑体"/>
              </a:rPr>
              <a:t>、功能概述：</a:t>
            </a:r>
            <a:endParaRPr lang="en-US" altLang="zh-CN" b="1" kern="100" baseline="0" dirty="0" smtClean="0">
              <a:latin typeface="Times New Roman"/>
              <a:ea typeface="黑体"/>
            </a:endParaRPr>
          </a:p>
          <a:p>
            <a:pPr lvl="3">
              <a:lnSpc>
                <a:spcPct val="200000"/>
              </a:lnSpc>
              <a:buNone/>
            </a:pPr>
            <a:r>
              <a:rPr lang="zh-CN" altLang="en-US" dirty="0" smtClean="0">
                <a:latin typeface="Calibri"/>
              </a:rPr>
              <a:t>             设置各场次下的具体考试教室信息，并进行维护。</a:t>
            </a:r>
            <a:endParaRPr lang="en-US" altLang="zh-CN" dirty="0" smtClean="0">
              <a:latin typeface="Calibri"/>
            </a:endParaRPr>
          </a:p>
          <a:p>
            <a:pPr lvl="3">
              <a:lnSpc>
                <a:spcPct val="200000"/>
              </a:lnSpc>
              <a:buNone/>
            </a:pPr>
            <a:r>
              <a:rPr lang="en-US" altLang="zh-CN" b="1" kern="100" dirty="0" smtClean="0">
                <a:latin typeface="Times New Roman"/>
                <a:ea typeface="黑体"/>
              </a:rPr>
              <a:t>2</a:t>
            </a:r>
            <a:r>
              <a:rPr lang="zh-CN" altLang="en-US" b="1" kern="100" dirty="0" smtClean="0">
                <a:latin typeface="Times New Roman"/>
                <a:ea typeface="黑体"/>
              </a:rPr>
              <a:t>、操作步骤：</a:t>
            </a:r>
            <a:endParaRPr lang="en-US" altLang="zh-CN" b="1" kern="100" dirty="0" smtClean="0">
              <a:latin typeface="Times New Roman"/>
              <a:ea typeface="黑体"/>
            </a:endParaRPr>
          </a:p>
          <a:p>
            <a:pPr lvl="3">
              <a:lnSpc>
                <a:spcPct val="200000"/>
              </a:lnSpc>
              <a:buNone/>
            </a:pPr>
            <a:r>
              <a:rPr lang="zh-CN" altLang="en-US" dirty="0" smtClean="0">
                <a:latin typeface="Calibri"/>
              </a:rPr>
              <a:t>            登录函授站管理子系统，进入</a:t>
            </a:r>
            <a:r>
              <a:rPr lang="zh-CN" altLang="en-US" b="1" dirty="0" smtClean="0">
                <a:latin typeface="Calibri"/>
              </a:rPr>
              <a:t>考务管理</a:t>
            </a:r>
            <a:r>
              <a:rPr lang="en-US" altLang="zh-CN" b="1" dirty="0" smtClean="0">
                <a:latin typeface="Calibri"/>
              </a:rPr>
              <a:t>——</a:t>
            </a:r>
            <a:r>
              <a:rPr lang="zh-CN" altLang="en-US" b="1" dirty="0" smtClean="0">
                <a:latin typeface="Calibri"/>
              </a:rPr>
              <a:t>考场安排管理</a:t>
            </a:r>
            <a:r>
              <a:rPr lang="en-US" altLang="zh-CN" b="1" dirty="0" smtClean="0">
                <a:latin typeface="Calibri"/>
              </a:rPr>
              <a:t>——</a:t>
            </a:r>
            <a:r>
              <a:rPr lang="zh-CN" altLang="en-US" b="1" dirty="0" smtClean="0">
                <a:latin typeface="Calibri"/>
              </a:rPr>
              <a:t>考场资源维护，如图所示。</a:t>
            </a:r>
            <a:endParaRPr lang="zh-CN" altLang="en-US" dirty="0" smtClean="0"/>
          </a:p>
          <a:p>
            <a:pPr lvl="3"/>
            <a:endParaRPr lang="zh-CN" altLang="en-US" b="1" kern="100" baseline="0" dirty="0" smtClean="0">
              <a:latin typeface="Times New Roman"/>
              <a:ea typeface="黑体"/>
            </a:endParaRPr>
          </a:p>
        </p:txBody>
      </p:sp>
    </p:spTree>
  </p:cSld>
  <p:clrMapOvr>
    <a:masterClrMapping/>
  </p:clrMapOvr>
  <p:transition>
    <p:newsflash/>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581772"/>
          </a:xfrm>
        </p:spPr>
        <p:txBody>
          <a:bodyPr>
            <a:normAutofit/>
          </a:bodyPr>
          <a:lstStyle/>
          <a:p>
            <a:r>
              <a:rPr lang="zh-CN" altLang="en-US" sz="2400" kern="100" dirty="0" smtClean="0">
                <a:solidFill>
                  <a:schemeClr val="tx1"/>
                </a:solidFill>
                <a:latin typeface="Times New Roman"/>
                <a:ea typeface="黑体"/>
                <a:cs typeface="+mn-cs"/>
              </a:rPr>
              <a:t>图 </a:t>
            </a:r>
            <a:r>
              <a:rPr lang="en-US" altLang="zh-CN" sz="2400" kern="100" dirty="0" smtClean="0">
                <a:solidFill>
                  <a:schemeClr val="tx1"/>
                </a:solidFill>
                <a:latin typeface="Times New Roman"/>
                <a:ea typeface="黑体"/>
                <a:cs typeface="+mn-cs"/>
              </a:rPr>
              <a:t>‑</a:t>
            </a:r>
            <a:r>
              <a:rPr lang="zh-CN" altLang="en-US" sz="2400" kern="100" dirty="0" smtClean="0">
                <a:solidFill>
                  <a:schemeClr val="tx1"/>
                </a:solidFill>
                <a:latin typeface="Times New Roman"/>
                <a:ea typeface="黑体"/>
                <a:cs typeface="+mn-cs"/>
              </a:rPr>
              <a:t>考场资源维护</a:t>
            </a:r>
            <a:endParaRPr lang="zh-CN" altLang="en-US" sz="2400" kern="100" dirty="0" smtClean="0">
              <a:solidFill>
                <a:schemeClr val="tx1"/>
              </a:solidFill>
              <a:latin typeface="Times New Roman"/>
              <a:ea typeface="黑体"/>
              <a:cs typeface="+mn-cs"/>
            </a:endParaRPr>
          </a:p>
        </p:txBody>
      </p:sp>
      <p:sp>
        <p:nvSpPr>
          <p:cNvPr id="3" name="文本占位符 2"/>
          <p:cNvSpPr>
            <a:spLocks noGrp="1"/>
          </p:cNvSpPr>
          <p:nvPr>
            <p:ph type="body" idx="1"/>
          </p:nvPr>
        </p:nvSpPr>
        <p:spPr/>
        <p:txBody>
          <a:bodyPr/>
          <a:lstStyle/>
          <a:p>
            <a:endParaRPr lang="zh-CN" altLang="en-US" dirty="0"/>
          </a:p>
        </p:txBody>
      </p:sp>
      <p:pic>
        <p:nvPicPr>
          <p:cNvPr id="7170" name="Picture 2"/>
          <p:cNvPicPr>
            <a:picLocks noChangeAspect="1" noChangeArrowheads="1"/>
          </p:cNvPicPr>
          <p:nvPr/>
        </p:nvPicPr>
        <p:blipFill>
          <a:blip r:embed="rId1"/>
          <a:srcRect/>
          <a:stretch>
            <a:fillRect/>
          </a:stretch>
        </p:blipFill>
        <p:spPr bwMode="auto">
          <a:xfrm>
            <a:off x="357158" y="1357298"/>
            <a:ext cx="8429652" cy="5241745"/>
          </a:xfrm>
          <a:prstGeom prst="rect">
            <a:avLst/>
          </a:prstGeom>
          <a:noFill/>
          <a:ln w="9525">
            <a:noFill/>
            <a:miter lim="800000"/>
            <a:headEnd/>
            <a:tailEnd/>
          </a:ln>
          <a:effectLst/>
        </p:spPr>
      </p:pic>
    </p:spTree>
  </p:cSld>
  <p:clrMapOvr>
    <a:masterClrMapping/>
  </p:clrMapOvr>
  <p:transition>
    <p:wheel spokes="3"/>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457200" y="928670"/>
            <a:ext cx="8229600" cy="5395930"/>
          </a:xfrm>
        </p:spPr>
        <p:txBody>
          <a:bodyPr>
            <a:normAutofit/>
          </a:bodyPr>
          <a:lstStyle/>
          <a:p>
            <a:pPr>
              <a:lnSpc>
                <a:spcPct val="200000"/>
              </a:lnSpc>
              <a:buNone/>
            </a:pPr>
            <a:r>
              <a:rPr lang="zh-CN" altLang="en-US" b="1" dirty="0" smtClean="0">
                <a:latin typeface="Times New Roman"/>
              </a:rPr>
              <a:t>五、考场安排</a:t>
            </a:r>
            <a:endParaRPr lang="en-US" altLang="zh-CN" dirty="0" smtClean="0">
              <a:latin typeface="Calibri"/>
            </a:endParaRPr>
          </a:p>
          <a:p>
            <a:pPr lvl="3">
              <a:lnSpc>
                <a:spcPct val="200000"/>
              </a:lnSpc>
              <a:buNone/>
            </a:pPr>
            <a:r>
              <a:rPr lang="en-US" altLang="zh-CN" b="1" kern="100" dirty="0" smtClean="0">
                <a:latin typeface="Times New Roman"/>
                <a:ea typeface="黑体"/>
              </a:rPr>
              <a:t>1</a:t>
            </a:r>
            <a:r>
              <a:rPr lang="zh-CN" altLang="en-US" b="1" kern="100" dirty="0" smtClean="0">
                <a:latin typeface="Times New Roman"/>
                <a:ea typeface="黑体"/>
              </a:rPr>
              <a:t>、功能概述：</a:t>
            </a:r>
            <a:endParaRPr lang="en-US" altLang="zh-CN" b="1" kern="100" dirty="0" smtClean="0">
              <a:latin typeface="Times New Roman"/>
              <a:ea typeface="黑体"/>
            </a:endParaRPr>
          </a:p>
          <a:p>
            <a:pPr lvl="3">
              <a:lnSpc>
                <a:spcPct val="200000"/>
              </a:lnSpc>
              <a:buNone/>
            </a:pPr>
            <a:r>
              <a:rPr lang="zh-CN" altLang="en-US" dirty="0" smtClean="0">
                <a:latin typeface="Calibri"/>
              </a:rPr>
              <a:t>             对已预约考试的学生进行考场安排。</a:t>
            </a:r>
            <a:endParaRPr lang="en-US" altLang="zh-CN" dirty="0" smtClean="0">
              <a:latin typeface="Calibri"/>
            </a:endParaRPr>
          </a:p>
          <a:p>
            <a:pPr lvl="3">
              <a:lnSpc>
                <a:spcPct val="200000"/>
              </a:lnSpc>
              <a:buNone/>
            </a:pPr>
            <a:r>
              <a:rPr lang="en-US" altLang="zh-CN" b="1" kern="100" dirty="0" smtClean="0">
                <a:latin typeface="Times New Roman"/>
                <a:ea typeface="黑体"/>
              </a:rPr>
              <a:t>2</a:t>
            </a:r>
            <a:r>
              <a:rPr lang="zh-CN" altLang="en-US" b="1" kern="100" dirty="0" smtClean="0">
                <a:latin typeface="Times New Roman"/>
                <a:ea typeface="黑体"/>
              </a:rPr>
              <a:t>、操作步骤：</a:t>
            </a:r>
            <a:endParaRPr lang="en-US" altLang="zh-CN" b="1" kern="100" dirty="0" smtClean="0">
              <a:latin typeface="Times New Roman"/>
              <a:ea typeface="黑体"/>
            </a:endParaRPr>
          </a:p>
          <a:p>
            <a:pPr lvl="3">
              <a:lnSpc>
                <a:spcPct val="200000"/>
              </a:lnSpc>
              <a:buNone/>
            </a:pPr>
            <a:r>
              <a:rPr lang="zh-CN" altLang="en-US" dirty="0" smtClean="0">
                <a:latin typeface="Calibri"/>
              </a:rPr>
              <a:t>             登录函授站管理子系统，进入</a:t>
            </a:r>
            <a:r>
              <a:rPr lang="zh-CN" altLang="en-US" b="1" dirty="0" smtClean="0">
                <a:latin typeface="Calibri"/>
              </a:rPr>
              <a:t>考务管理</a:t>
            </a:r>
            <a:r>
              <a:rPr lang="en-US" altLang="zh-CN" b="1" dirty="0" smtClean="0">
                <a:latin typeface="Calibri"/>
              </a:rPr>
              <a:t>——</a:t>
            </a:r>
            <a:r>
              <a:rPr lang="zh-CN" altLang="en-US" b="1" dirty="0" smtClean="0">
                <a:latin typeface="Calibri"/>
              </a:rPr>
              <a:t>考场安排管理</a:t>
            </a:r>
            <a:r>
              <a:rPr lang="en-US" altLang="zh-CN" b="1" dirty="0" smtClean="0">
                <a:latin typeface="Calibri"/>
              </a:rPr>
              <a:t>——</a:t>
            </a:r>
            <a:r>
              <a:rPr lang="zh-CN" altLang="en-US" b="1" dirty="0" smtClean="0">
                <a:latin typeface="Calibri"/>
              </a:rPr>
              <a:t>考场安排，如图所示。</a:t>
            </a:r>
            <a:endParaRPr lang="zh-CN" altLang="en-US" dirty="0" smtClean="0"/>
          </a:p>
          <a:p>
            <a:pPr lvl="3">
              <a:lnSpc>
                <a:spcPct val="200000"/>
              </a:lnSpc>
              <a:buNone/>
            </a:pPr>
            <a:endParaRPr lang="zh-CN" altLang="en-US" dirty="0" smtClean="0"/>
          </a:p>
          <a:p>
            <a:pPr>
              <a:lnSpc>
                <a:spcPct val="200000"/>
              </a:lnSpc>
              <a:buNone/>
            </a:pPr>
            <a:endParaRPr lang="en-US" altLang="zh-CN" dirty="0" smtClean="0">
              <a:latin typeface="Calibri"/>
            </a:endParaRPr>
          </a:p>
        </p:txBody>
      </p:sp>
    </p:spTree>
  </p:cSld>
  <p:clrMapOvr>
    <a:masterClrMapping/>
  </p:clrMapOvr>
  <p:transition>
    <p:wheel spokes="8"/>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581772"/>
          </a:xfrm>
        </p:spPr>
        <p:txBody>
          <a:bodyPr>
            <a:normAutofit/>
          </a:bodyPr>
          <a:lstStyle/>
          <a:p>
            <a:pPr marR="0" rtl="0"/>
            <a:r>
              <a:rPr lang="zh-CN" altLang="en-US" sz="2400" kern="100" dirty="0" smtClean="0">
                <a:solidFill>
                  <a:schemeClr val="tx1"/>
                </a:solidFill>
                <a:latin typeface="Times New Roman"/>
                <a:ea typeface="黑体"/>
                <a:cs typeface="+mn-cs"/>
              </a:rPr>
              <a:t>图 </a:t>
            </a:r>
            <a:r>
              <a:rPr lang="en-US" altLang="zh-CN" sz="2400" kern="100" dirty="0" smtClean="0">
                <a:solidFill>
                  <a:schemeClr val="tx1"/>
                </a:solidFill>
                <a:latin typeface="Times New Roman"/>
                <a:ea typeface="黑体"/>
                <a:cs typeface="+mn-cs"/>
              </a:rPr>
              <a:t>‑</a:t>
            </a:r>
            <a:r>
              <a:rPr lang="zh-CN" altLang="en-US" sz="2400" kern="100" dirty="0" smtClean="0">
                <a:solidFill>
                  <a:schemeClr val="tx1"/>
                </a:solidFill>
                <a:latin typeface="Times New Roman"/>
                <a:ea typeface="黑体"/>
                <a:cs typeface="+mn-cs"/>
              </a:rPr>
              <a:t>考场安排</a:t>
            </a:r>
            <a:endParaRPr lang="zh-CN" altLang="en-US" sz="2400" kern="100" dirty="0" smtClean="0">
              <a:solidFill>
                <a:schemeClr val="tx1"/>
              </a:solidFill>
              <a:latin typeface="Times New Roman"/>
              <a:ea typeface="黑体"/>
              <a:cs typeface="+mn-cs"/>
            </a:endParaRPr>
          </a:p>
        </p:txBody>
      </p:sp>
      <p:sp>
        <p:nvSpPr>
          <p:cNvPr id="3" name="文本占位符 2"/>
          <p:cNvSpPr>
            <a:spLocks noGrp="1"/>
          </p:cNvSpPr>
          <p:nvPr>
            <p:ph type="body" idx="1"/>
          </p:nvPr>
        </p:nvSpPr>
        <p:spPr/>
        <p:txBody>
          <a:bodyPr/>
          <a:lstStyle/>
          <a:p>
            <a:endParaRPr lang="zh-CN" altLang="en-US" dirty="0"/>
          </a:p>
        </p:txBody>
      </p:sp>
      <p:pic>
        <p:nvPicPr>
          <p:cNvPr id="8194" name="Picture 2"/>
          <p:cNvPicPr>
            <a:picLocks noChangeAspect="1" noChangeArrowheads="1"/>
          </p:cNvPicPr>
          <p:nvPr/>
        </p:nvPicPr>
        <p:blipFill>
          <a:blip r:embed="rId1"/>
          <a:srcRect/>
          <a:stretch>
            <a:fillRect/>
          </a:stretch>
        </p:blipFill>
        <p:spPr bwMode="auto">
          <a:xfrm>
            <a:off x="357158" y="1357298"/>
            <a:ext cx="8255015" cy="5214950"/>
          </a:xfrm>
          <a:prstGeom prst="rect">
            <a:avLst/>
          </a:prstGeom>
          <a:noFill/>
          <a:ln w="9525">
            <a:noFill/>
            <a:miter lim="800000"/>
            <a:headEnd/>
            <a:tailEnd/>
          </a:ln>
          <a:effectLst/>
        </p:spPr>
      </p:pic>
    </p:spTree>
  </p:cSld>
  <p:clrMapOvr>
    <a:masterClrMapping/>
  </p:clrMapOvr>
  <p:transition>
    <p:strips dir="l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457200" y="714356"/>
            <a:ext cx="8229600" cy="5610244"/>
          </a:xfrm>
        </p:spPr>
        <p:txBody>
          <a:bodyPr/>
          <a:lstStyle/>
          <a:p>
            <a:pPr>
              <a:lnSpc>
                <a:spcPct val="200000"/>
              </a:lnSpc>
              <a:buNone/>
            </a:pPr>
            <a:r>
              <a:rPr lang="zh-CN" altLang="en-US" b="1" dirty="0" smtClean="0">
                <a:latin typeface="Times New Roman"/>
              </a:rPr>
              <a:t>六、生成试卷袋编号，导出考生签到表和成绩登记表</a:t>
            </a:r>
            <a:endParaRPr lang="en-US" altLang="zh-CN" dirty="0" smtClean="0">
              <a:latin typeface="Calibri"/>
            </a:endParaRPr>
          </a:p>
          <a:p>
            <a:pPr marL="274320" lvl="3" indent="-274320">
              <a:lnSpc>
                <a:spcPct val="200000"/>
              </a:lnSpc>
              <a:buSzPct val="95000"/>
              <a:buNone/>
            </a:pPr>
            <a:r>
              <a:rPr lang="en-US" altLang="zh-CN" b="1" kern="100" dirty="0" smtClean="0">
                <a:latin typeface="Times New Roman"/>
                <a:ea typeface="黑体"/>
              </a:rPr>
              <a:t>      1</a:t>
            </a:r>
            <a:r>
              <a:rPr lang="zh-CN" altLang="en-US" b="1" kern="100" dirty="0" smtClean="0">
                <a:latin typeface="Times New Roman"/>
                <a:ea typeface="黑体"/>
              </a:rPr>
              <a:t>、功能概述：</a:t>
            </a:r>
            <a:endParaRPr lang="en-US" altLang="zh-CN" b="1" kern="100" dirty="0" smtClean="0">
              <a:latin typeface="Times New Roman"/>
              <a:ea typeface="黑体"/>
            </a:endParaRPr>
          </a:p>
          <a:p>
            <a:pPr marL="274320" lvl="3" indent="-274320">
              <a:lnSpc>
                <a:spcPct val="200000"/>
              </a:lnSpc>
              <a:buSzPct val="95000"/>
              <a:buNone/>
            </a:pPr>
            <a:r>
              <a:rPr lang="en-US" altLang="zh-CN" dirty="0" smtClean="0">
                <a:latin typeface="Calibri"/>
              </a:rPr>
              <a:t>              </a:t>
            </a:r>
            <a:r>
              <a:rPr lang="zh-CN" altLang="en-US" dirty="0" smtClean="0">
                <a:latin typeface="Calibri"/>
              </a:rPr>
              <a:t>导出考场内需要的一些表格。</a:t>
            </a:r>
            <a:endParaRPr lang="en-US" altLang="zh-CN" dirty="0" smtClean="0">
              <a:latin typeface="Calibri"/>
            </a:endParaRPr>
          </a:p>
          <a:p>
            <a:pPr marL="274320" lvl="3" indent="-274320">
              <a:lnSpc>
                <a:spcPct val="200000"/>
              </a:lnSpc>
              <a:buSzPct val="95000"/>
              <a:buNone/>
            </a:pPr>
            <a:r>
              <a:rPr lang="en-US" altLang="zh-CN" b="1" kern="100" dirty="0" smtClean="0">
                <a:latin typeface="Times New Roman"/>
                <a:ea typeface="黑体"/>
              </a:rPr>
              <a:t>      2</a:t>
            </a:r>
            <a:r>
              <a:rPr lang="zh-CN" altLang="en-US" b="1" kern="100" dirty="0" smtClean="0">
                <a:latin typeface="Times New Roman"/>
                <a:ea typeface="黑体"/>
              </a:rPr>
              <a:t>、操作步骤：</a:t>
            </a:r>
            <a:endParaRPr lang="en-US" altLang="zh-CN" b="1" kern="100" dirty="0" smtClean="0">
              <a:latin typeface="Times New Roman"/>
              <a:ea typeface="黑体"/>
            </a:endParaRPr>
          </a:p>
          <a:p>
            <a:pPr>
              <a:lnSpc>
                <a:spcPct val="200000"/>
              </a:lnSpc>
              <a:buNone/>
            </a:pPr>
            <a:r>
              <a:rPr lang="en-US" altLang="zh-CN" sz="2000" dirty="0" smtClean="0">
                <a:latin typeface="Calibri"/>
              </a:rPr>
              <a:t>               </a:t>
            </a:r>
            <a:r>
              <a:rPr lang="zh-CN" altLang="en-US" sz="2000" dirty="0" smtClean="0">
                <a:latin typeface="Calibri"/>
              </a:rPr>
              <a:t>登录函授站管理子系统，进入</a:t>
            </a:r>
            <a:r>
              <a:rPr lang="zh-CN" altLang="en-US" sz="2000" b="1" dirty="0" smtClean="0">
                <a:latin typeface="Calibri"/>
              </a:rPr>
              <a:t>考务管理</a:t>
            </a:r>
            <a:r>
              <a:rPr lang="en-US" altLang="zh-CN" sz="2000" b="1" dirty="0" smtClean="0">
                <a:latin typeface="Calibri"/>
              </a:rPr>
              <a:t>——</a:t>
            </a:r>
            <a:r>
              <a:rPr lang="zh-CN" altLang="en-US" sz="2000" b="1" dirty="0" smtClean="0">
                <a:latin typeface="Calibri"/>
              </a:rPr>
              <a:t>考场安排管理</a:t>
            </a:r>
            <a:r>
              <a:rPr lang="en-US" altLang="zh-CN" sz="2000" b="1" dirty="0" smtClean="0">
                <a:latin typeface="Calibri"/>
              </a:rPr>
              <a:t>——</a:t>
            </a:r>
            <a:r>
              <a:rPr lang="zh-CN" altLang="en-US" sz="2000" b="1" dirty="0" smtClean="0">
                <a:latin typeface="Calibri"/>
              </a:rPr>
              <a:t>查看考场安排，如图所示。</a:t>
            </a:r>
            <a:endParaRPr lang="en-US" altLang="zh-CN" sz="2000" b="1" dirty="0" smtClean="0">
              <a:latin typeface="Calibri"/>
            </a:endParaRPr>
          </a:p>
          <a:p>
            <a:pPr>
              <a:lnSpc>
                <a:spcPct val="200000"/>
              </a:lnSpc>
              <a:buNone/>
            </a:pPr>
            <a:r>
              <a:rPr lang="zh-CN" altLang="en-US" sz="2000" b="1" dirty="0" smtClean="0">
                <a:latin typeface="Calibri"/>
              </a:rPr>
              <a:t>注：生成试卷袋编号只能在考场安排截止时间之后进行。</a:t>
            </a:r>
            <a:endParaRPr lang="zh-CN" altLang="en-US" sz="2000" dirty="0" smtClean="0"/>
          </a:p>
          <a:p>
            <a:endParaRPr lang="zh-CN" altLang="en-US" dirty="0"/>
          </a:p>
        </p:txBody>
      </p:sp>
    </p:spTree>
  </p:cSld>
  <p:clrMapOvr>
    <a:masterClrMapping/>
  </p:clrMapOvr>
  <p:transition>
    <p:strips/>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1"/>
          <a:srcRect/>
          <a:stretch>
            <a:fillRect/>
          </a:stretch>
        </p:blipFill>
        <p:spPr bwMode="auto">
          <a:xfrm>
            <a:off x="253980" y="1114466"/>
            <a:ext cx="8461424" cy="5457806"/>
          </a:xfrm>
          <a:prstGeom prst="rect">
            <a:avLst/>
          </a:prstGeom>
          <a:noFill/>
          <a:ln w="9525">
            <a:noFill/>
            <a:miter lim="800000"/>
            <a:headEnd/>
            <a:tailEnd/>
          </a:ln>
          <a:effectLst/>
        </p:spPr>
      </p:pic>
      <p:sp>
        <p:nvSpPr>
          <p:cNvPr id="4" name="矩形 3"/>
          <p:cNvSpPr/>
          <p:nvPr/>
        </p:nvSpPr>
        <p:spPr>
          <a:xfrm>
            <a:off x="642910" y="714356"/>
            <a:ext cx="3286148" cy="400110"/>
          </a:xfrm>
          <a:prstGeom prst="rect">
            <a:avLst/>
          </a:prstGeom>
        </p:spPr>
        <p:txBody>
          <a:bodyPr wrap="square">
            <a:spAutoFit/>
          </a:bodyPr>
          <a:lstStyle/>
          <a:p>
            <a:r>
              <a:rPr lang="zh-CN" altLang="en-US" sz="2000" kern="100" dirty="0" smtClean="0">
                <a:latin typeface="Times New Roman"/>
                <a:ea typeface="黑体"/>
              </a:rPr>
              <a:t>图 </a:t>
            </a:r>
            <a:r>
              <a:rPr lang="en-US" altLang="zh-CN" sz="2000" kern="100" dirty="0" smtClean="0">
                <a:latin typeface="Times New Roman"/>
                <a:ea typeface="黑体"/>
              </a:rPr>
              <a:t>‑</a:t>
            </a:r>
            <a:r>
              <a:rPr lang="zh-CN" altLang="en-US" sz="2000" kern="100" dirty="0" smtClean="0">
                <a:latin typeface="Times New Roman"/>
                <a:ea typeface="黑体"/>
              </a:rPr>
              <a:t>查看考场安排</a:t>
            </a:r>
            <a:endParaRPr lang="zh-CN" altLang="en-US" sz="2000" dirty="0"/>
          </a:p>
        </p:txBody>
      </p:sp>
    </p:spTree>
  </p:cSld>
  <p:clrMapOvr>
    <a:masterClrMapping/>
  </p:clrMapOvr>
  <p:transition>
    <p:comb dir="ver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857232"/>
            <a:ext cx="8229600" cy="489790"/>
          </a:xfrm>
        </p:spPr>
        <p:txBody>
          <a:bodyPr>
            <a:normAutofit/>
          </a:bodyPr>
          <a:lstStyle/>
          <a:p>
            <a:pPr marR="0" rtl="0"/>
            <a:r>
              <a:rPr lang="zh-CN" altLang="en-US" sz="2600" b="1" dirty="0" smtClean="0">
                <a:solidFill>
                  <a:schemeClr val="tx1"/>
                </a:solidFill>
                <a:latin typeface="Times New Roman"/>
                <a:ea typeface="+mn-ea"/>
                <a:cs typeface="+mn-cs"/>
              </a:rPr>
              <a:t>七、录入平时成绩。</a:t>
            </a:r>
            <a:endParaRPr lang="zh-CN" altLang="en-US" sz="2600" b="1" dirty="0" smtClean="0">
              <a:solidFill>
                <a:schemeClr val="tx1"/>
              </a:solidFill>
              <a:latin typeface="Times New Roman"/>
              <a:ea typeface="+mn-ea"/>
              <a:cs typeface="+mn-cs"/>
            </a:endParaRPr>
          </a:p>
        </p:txBody>
      </p:sp>
      <p:sp>
        <p:nvSpPr>
          <p:cNvPr id="3" name="文本占位符 2"/>
          <p:cNvSpPr>
            <a:spLocks noGrp="1"/>
          </p:cNvSpPr>
          <p:nvPr>
            <p:ph type="body" idx="1"/>
          </p:nvPr>
        </p:nvSpPr>
        <p:spPr>
          <a:xfrm>
            <a:off x="457200" y="1428736"/>
            <a:ext cx="8229600" cy="5214974"/>
          </a:xfrm>
        </p:spPr>
        <p:txBody>
          <a:bodyPr>
            <a:normAutofit/>
          </a:bodyPr>
          <a:lstStyle/>
          <a:p>
            <a:pPr marL="274320" lvl="3" indent="-274320">
              <a:lnSpc>
                <a:spcPct val="200000"/>
              </a:lnSpc>
              <a:buSzPct val="95000"/>
              <a:buNone/>
            </a:pPr>
            <a:r>
              <a:rPr lang="en-US" altLang="zh-CN" b="1" kern="100" dirty="0" smtClean="0">
                <a:latin typeface="Times New Roman"/>
                <a:ea typeface="黑体"/>
              </a:rPr>
              <a:t>               1</a:t>
            </a:r>
            <a:r>
              <a:rPr lang="zh-CN" altLang="en-US" b="1" kern="100" dirty="0" smtClean="0">
                <a:latin typeface="Times New Roman"/>
                <a:ea typeface="黑体"/>
              </a:rPr>
              <a:t>、功能概述：</a:t>
            </a:r>
            <a:endParaRPr lang="en-US" altLang="zh-CN" b="1" kern="100" dirty="0" smtClean="0">
              <a:latin typeface="Times New Roman"/>
              <a:ea typeface="黑体"/>
            </a:endParaRPr>
          </a:p>
          <a:p>
            <a:pPr marL="274320" lvl="3" indent="-274320">
              <a:lnSpc>
                <a:spcPct val="200000"/>
              </a:lnSpc>
              <a:buSzPct val="95000"/>
              <a:buNone/>
            </a:pPr>
            <a:r>
              <a:rPr lang="en-US" altLang="zh-CN" dirty="0" smtClean="0">
                <a:latin typeface="Calibri"/>
              </a:rPr>
              <a:t>                               </a:t>
            </a:r>
            <a:r>
              <a:rPr lang="zh-CN" altLang="en-US" dirty="0" smtClean="0">
                <a:latin typeface="Calibri"/>
              </a:rPr>
              <a:t>录入学生平时成绩。</a:t>
            </a:r>
            <a:endParaRPr lang="en-US" altLang="zh-CN" dirty="0" smtClean="0">
              <a:latin typeface="Calibri"/>
            </a:endParaRPr>
          </a:p>
          <a:p>
            <a:pPr marR="0" lvl="3" rtl="0">
              <a:lnSpc>
                <a:spcPct val="200000"/>
              </a:lnSpc>
              <a:buNone/>
            </a:pPr>
            <a:r>
              <a:rPr lang="en-US" altLang="zh-CN" b="1" kern="100" dirty="0" smtClean="0">
                <a:latin typeface="Times New Roman"/>
                <a:ea typeface="黑体"/>
              </a:rPr>
              <a:t>2</a:t>
            </a:r>
            <a:r>
              <a:rPr lang="zh-CN" altLang="en-US" b="1" kern="100" baseline="0" dirty="0" smtClean="0">
                <a:latin typeface="Times New Roman"/>
                <a:ea typeface="黑体"/>
              </a:rPr>
              <a:t>、操作步骤</a:t>
            </a:r>
            <a:endParaRPr lang="en-US" altLang="zh-CN" b="1" kern="100" baseline="0" dirty="0" smtClean="0">
              <a:latin typeface="Times New Roman"/>
              <a:ea typeface="黑体"/>
            </a:endParaRPr>
          </a:p>
          <a:p>
            <a:pPr lvl="3">
              <a:lnSpc>
                <a:spcPct val="200000"/>
              </a:lnSpc>
              <a:buNone/>
            </a:pPr>
            <a:r>
              <a:rPr lang="zh-CN" altLang="en-US" dirty="0" smtClean="0">
                <a:latin typeface="Calibri"/>
              </a:rPr>
              <a:t>              登录考务管理子系统，进入</a:t>
            </a:r>
            <a:r>
              <a:rPr lang="zh-CN" altLang="en-US" b="1" dirty="0" smtClean="0">
                <a:latin typeface="Calibri"/>
              </a:rPr>
              <a:t>考务管理</a:t>
            </a:r>
            <a:r>
              <a:rPr lang="en-US" altLang="zh-CN" b="1" dirty="0" smtClean="0">
                <a:latin typeface="Calibri"/>
              </a:rPr>
              <a:t>——</a:t>
            </a:r>
            <a:r>
              <a:rPr lang="zh-CN" altLang="en-US" b="1" dirty="0" smtClean="0">
                <a:latin typeface="Calibri"/>
              </a:rPr>
              <a:t>考试成绩录入</a:t>
            </a:r>
            <a:r>
              <a:rPr lang="en-US" altLang="zh-CN" b="1" dirty="0" smtClean="0">
                <a:latin typeface="Calibri"/>
              </a:rPr>
              <a:t>——</a:t>
            </a:r>
            <a:r>
              <a:rPr lang="zh-CN" altLang="en-US" b="1" dirty="0" smtClean="0">
                <a:latin typeface="Calibri"/>
              </a:rPr>
              <a:t>录入平时成绩，如图所示。</a:t>
            </a:r>
            <a:endParaRPr lang="en-US" altLang="zh-CN" b="1" dirty="0" smtClean="0">
              <a:latin typeface="Calibri"/>
            </a:endParaRPr>
          </a:p>
          <a:p>
            <a:pPr lvl="3">
              <a:lnSpc>
                <a:spcPct val="200000"/>
              </a:lnSpc>
              <a:buNone/>
            </a:pPr>
            <a:endParaRPr lang="en-US" altLang="zh-CN" dirty="0" smtClean="0">
              <a:latin typeface="Calibri"/>
            </a:endParaRPr>
          </a:p>
          <a:p>
            <a:pPr lvl="3">
              <a:lnSpc>
                <a:spcPct val="200000"/>
              </a:lnSpc>
              <a:buNone/>
            </a:pPr>
            <a:r>
              <a:rPr lang="zh-CN" altLang="en-US" b="1" dirty="0" smtClean="0">
                <a:latin typeface="Calibri"/>
              </a:rPr>
              <a:t>注：需在总部设置的平时成绩录入时间范围内才可以录入。</a:t>
            </a:r>
            <a:endParaRPr lang="en-US" altLang="zh-CN" b="1" dirty="0" smtClean="0">
              <a:latin typeface="Calibri"/>
            </a:endParaRPr>
          </a:p>
          <a:p>
            <a:pPr lvl="3">
              <a:buNone/>
            </a:pPr>
            <a:endParaRPr lang="zh-CN" altLang="en-US" dirty="0" smtClean="0"/>
          </a:p>
          <a:p>
            <a:pPr marR="0" lvl="3" rtl="0">
              <a:buNone/>
            </a:pPr>
            <a:endParaRPr lang="zh-CN" altLang="en-US" b="1" kern="100" baseline="0" dirty="0" smtClean="0">
              <a:latin typeface="Times New Roman"/>
              <a:ea typeface="黑体"/>
            </a:endParaRPr>
          </a:p>
        </p:txBody>
      </p:sp>
    </p:spTree>
  </p:cSld>
  <p:clrMapOvr>
    <a:masterClrMapping/>
  </p:clrMapOvr>
  <p:transition>
    <p:diamon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510334"/>
          </a:xfrm>
        </p:spPr>
        <p:txBody>
          <a:bodyPr>
            <a:normAutofit/>
          </a:bodyPr>
          <a:lstStyle/>
          <a:p>
            <a:pPr marR="0" rtl="0"/>
            <a:r>
              <a:rPr lang="zh-CN" altLang="en-US" sz="2000" kern="100" dirty="0" smtClean="0">
                <a:solidFill>
                  <a:schemeClr val="tx1"/>
                </a:solidFill>
                <a:latin typeface="Times New Roman"/>
                <a:ea typeface="黑体"/>
                <a:cs typeface="+mn-cs"/>
              </a:rPr>
              <a:t>图 </a:t>
            </a:r>
            <a:r>
              <a:rPr lang="en-US" altLang="zh-CN" sz="2000" kern="100" dirty="0" smtClean="0">
                <a:solidFill>
                  <a:schemeClr val="tx1"/>
                </a:solidFill>
                <a:latin typeface="Times New Roman"/>
                <a:ea typeface="黑体"/>
                <a:cs typeface="+mn-cs"/>
              </a:rPr>
              <a:t>‑</a:t>
            </a:r>
            <a:r>
              <a:rPr lang="zh-CN" altLang="en-US" sz="2000" kern="100" dirty="0" smtClean="0">
                <a:solidFill>
                  <a:schemeClr val="tx1"/>
                </a:solidFill>
                <a:latin typeface="Times New Roman"/>
                <a:ea typeface="黑体"/>
                <a:cs typeface="+mn-cs"/>
              </a:rPr>
              <a:t>录入平时成绩</a:t>
            </a:r>
            <a:endParaRPr lang="zh-CN" altLang="en-US" sz="2000" kern="100" dirty="0" smtClean="0">
              <a:solidFill>
                <a:schemeClr val="tx1"/>
              </a:solidFill>
              <a:latin typeface="Times New Roman"/>
              <a:ea typeface="黑体"/>
              <a:cs typeface="+mn-cs"/>
            </a:endParaRPr>
          </a:p>
        </p:txBody>
      </p:sp>
      <p:sp>
        <p:nvSpPr>
          <p:cNvPr id="3" name="文本占位符 2"/>
          <p:cNvSpPr>
            <a:spLocks noGrp="1"/>
          </p:cNvSpPr>
          <p:nvPr>
            <p:ph type="body" idx="1"/>
          </p:nvPr>
        </p:nvSpPr>
        <p:spPr/>
        <p:txBody>
          <a:bodyPr/>
          <a:lstStyle/>
          <a:p>
            <a:endParaRPr lang="zh-CN" altLang="en-US" dirty="0"/>
          </a:p>
        </p:txBody>
      </p:sp>
      <p:pic>
        <p:nvPicPr>
          <p:cNvPr id="4" name="Picture 2"/>
          <p:cNvPicPr>
            <a:picLocks noChangeAspect="1" noChangeArrowheads="1"/>
          </p:cNvPicPr>
          <p:nvPr/>
        </p:nvPicPr>
        <p:blipFill>
          <a:blip r:embed="rId1"/>
          <a:srcRect/>
          <a:stretch>
            <a:fillRect/>
          </a:stretch>
        </p:blipFill>
        <p:spPr bwMode="auto">
          <a:xfrm>
            <a:off x="285720" y="1214422"/>
            <a:ext cx="8501122" cy="5496261"/>
          </a:xfrm>
          <a:prstGeom prst="rect">
            <a:avLst/>
          </a:prstGeom>
          <a:noFill/>
          <a:ln w="9525">
            <a:noFill/>
            <a:miter lim="800000"/>
            <a:headEnd/>
            <a:tailEnd/>
          </a:ln>
          <a:effectLst/>
        </p:spPr>
      </p:pic>
    </p:spTree>
  </p:cSld>
  <p:clrMapOvr>
    <a:masterClrMapping/>
  </p:clrMapOvr>
  <p:transition>
    <p:plus/>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724648"/>
          </a:xfrm>
        </p:spPr>
        <p:txBody>
          <a:bodyPr>
            <a:normAutofit/>
          </a:bodyPr>
          <a:lstStyle/>
          <a:p>
            <a:r>
              <a:rPr lang="zh-CN" altLang="en-US" sz="4000" dirty="0" smtClean="0">
                <a:latin typeface="黑体" pitchFamily="49" charset="-122"/>
                <a:ea typeface="黑体" pitchFamily="49" charset="-122"/>
              </a:rPr>
              <a:t>        考务工作流程图</a:t>
            </a:r>
            <a:endParaRPr lang="zh-CN" altLang="en-US" sz="4000" dirty="0">
              <a:latin typeface="黑体" pitchFamily="49" charset="-122"/>
              <a:ea typeface="黑体" pitchFamily="49" charset="-122"/>
            </a:endParaRPr>
          </a:p>
        </p:txBody>
      </p:sp>
      <p:grpSp>
        <p:nvGrpSpPr>
          <p:cNvPr id="23" name="组合 22"/>
          <p:cNvGrpSpPr/>
          <p:nvPr/>
        </p:nvGrpSpPr>
        <p:grpSpPr>
          <a:xfrm>
            <a:off x="785786" y="1928802"/>
            <a:ext cx="7715304" cy="3786214"/>
            <a:chOff x="285720" y="1928802"/>
            <a:chExt cx="7715304" cy="3786214"/>
          </a:xfrm>
        </p:grpSpPr>
        <p:sp>
          <p:nvSpPr>
            <p:cNvPr id="4" name="圆角矩形 3"/>
            <p:cNvSpPr/>
            <p:nvPr/>
          </p:nvSpPr>
          <p:spPr>
            <a:xfrm>
              <a:off x="285720" y="1928802"/>
              <a:ext cx="2143140" cy="785818"/>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zh-CN" altLang="en-US" dirty="0" smtClean="0"/>
                <a:t>查看考试日程表</a:t>
              </a:r>
              <a:endParaRPr lang="zh-CN" altLang="en-US" dirty="0"/>
            </a:p>
          </p:txBody>
        </p:sp>
        <p:sp>
          <p:nvSpPr>
            <p:cNvPr id="5" name="右箭头 4"/>
            <p:cNvSpPr/>
            <p:nvPr/>
          </p:nvSpPr>
          <p:spPr>
            <a:xfrm>
              <a:off x="2428860" y="2071678"/>
              <a:ext cx="642942"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 5"/>
            <p:cNvSpPr/>
            <p:nvPr/>
          </p:nvSpPr>
          <p:spPr>
            <a:xfrm>
              <a:off x="3071802" y="1928802"/>
              <a:ext cx="2143140" cy="785818"/>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zh-CN" altLang="en-US" dirty="0" smtClean="0"/>
                <a:t>预约考试</a:t>
              </a:r>
              <a:endParaRPr lang="zh-CN" altLang="en-US" dirty="0"/>
            </a:p>
          </p:txBody>
        </p:sp>
        <p:sp>
          <p:nvSpPr>
            <p:cNvPr id="7" name="右箭头 6"/>
            <p:cNvSpPr/>
            <p:nvPr/>
          </p:nvSpPr>
          <p:spPr>
            <a:xfrm>
              <a:off x="5214942" y="2071678"/>
              <a:ext cx="642942"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圆角矩形 7"/>
            <p:cNvSpPr/>
            <p:nvPr/>
          </p:nvSpPr>
          <p:spPr>
            <a:xfrm>
              <a:off x="5857884" y="1928802"/>
              <a:ext cx="2143140" cy="785818"/>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zh-CN" altLang="en-US" dirty="0" smtClean="0"/>
                <a:t>考点教室维护</a:t>
              </a:r>
              <a:endParaRPr lang="zh-CN" altLang="en-US" dirty="0"/>
            </a:p>
          </p:txBody>
        </p:sp>
        <p:sp>
          <p:nvSpPr>
            <p:cNvPr id="9" name="圆角矩形 8"/>
            <p:cNvSpPr/>
            <p:nvPr/>
          </p:nvSpPr>
          <p:spPr>
            <a:xfrm>
              <a:off x="5857884" y="3429000"/>
              <a:ext cx="2143140" cy="785818"/>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ltLang="zh-CN" dirty="0" smtClean="0"/>
            </a:p>
            <a:p>
              <a:pPr algn="ctr"/>
              <a:r>
                <a:rPr lang="zh-CN" altLang="en-US" dirty="0" smtClean="0"/>
                <a:t>考场资源维护</a:t>
              </a:r>
              <a:endParaRPr lang="zh-CN" altLang="en-US" dirty="0" smtClean="0"/>
            </a:p>
            <a:p>
              <a:pPr algn="ctr"/>
              <a:endParaRPr lang="zh-CN" altLang="en-US" dirty="0"/>
            </a:p>
          </p:txBody>
        </p:sp>
        <p:sp>
          <p:nvSpPr>
            <p:cNvPr id="13" name="下箭头 12"/>
            <p:cNvSpPr/>
            <p:nvPr/>
          </p:nvSpPr>
          <p:spPr>
            <a:xfrm>
              <a:off x="6758576" y="2714620"/>
              <a:ext cx="484632" cy="7143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3"/>
            <p:cNvSpPr/>
            <p:nvPr/>
          </p:nvSpPr>
          <p:spPr>
            <a:xfrm>
              <a:off x="3071802" y="3429000"/>
              <a:ext cx="2143140" cy="785818"/>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zh-CN" altLang="en-US" dirty="0" smtClean="0"/>
                <a:t>考场安排</a:t>
              </a:r>
              <a:endParaRPr lang="zh-CN" altLang="en-US" dirty="0"/>
            </a:p>
          </p:txBody>
        </p:sp>
        <p:sp>
          <p:nvSpPr>
            <p:cNvPr id="15" name="左箭头 14"/>
            <p:cNvSpPr/>
            <p:nvPr/>
          </p:nvSpPr>
          <p:spPr>
            <a:xfrm>
              <a:off x="5214942" y="3615312"/>
              <a:ext cx="642942"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圆角矩形 15"/>
            <p:cNvSpPr/>
            <p:nvPr/>
          </p:nvSpPr>
          <p:spPr>
            <a:xfrm>
              <a:off x="285720" y="3429000"/>
              <a:ext cx="2143140" cy="785818"/>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zh-CN" altLang="en-US" dirty="0" smtClean="0"/>
                <a:t>导出签到表和成绩登记表</a:t>
              </a:r>
              <a:endParaRPr lang="zh-CN" altLang="en-US" dirty="0"/>
            </a:p>
          </p:txBody>
        </p:sp>
        <p:sp>
          <p:nvSpPr>
            <p:cNvPr id="17" name="左箭头 16"/>
            <p:cNvSpPr/>
            <p:nvPr/>
          </p:nvSpPr>
          <p:spPr>
            <a:xfrm>
              <a:off x="2428860" y="3615312"/>
              <a:ext cx="642942"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圆角矩形 17"/>
            <p:cNvSpPr/>
            <p:nvPr/>
          </p:nvSpPr>
          <p:spPr>
            <a:xfrm>
              <a:off x="285720" y="4929198"/>
              <a:ext cx="2143140" cy="785818"/>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zh-CN" altLang="en-US" dirty="0" smtClean="0"/>
                <a:t>线下组织考试</a:t>
              </a:r>
              <a:endParaRPr lang="zh-CN" altLang="en-US" dirty="0"/>
            </a:p>
          </p:txBody>
        </p:sp>
        <p:sp>
          <p:nvSpPr>
            <p:cNvPr id="19" name="下箭头 18"/>
            <p:cNvSpPr/>
            <p:nvPr/>
          </p:nvSpPr>
          <p:spPr>
            <a:xfrm>
              <a:off x="1186412" y="4214818"/>
              <a:ext cx="484632" cy="7143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右箭头 19"/>
            <p:cNvSpPr/>
            <p:nvPr/>
          </p:nvSpPr>
          <p:spPr>
            <a:xfrm>
              <a:off x="2428860" y="5072074"/>
              <a:ext cx="642942"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圆角矩形 20"/>
            <p:cNvSpPr/>
            <p:nvPr/>
          </p:nvSpPr>
          <p:spPr>
            <a:xfrm>
              <a:off x="3071802" y="4929198"/>
              <a:ext cx="2143140" cy="785818"/>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zh-CN" altLang="en-US" dirty="0" smtClean="0"/>
                <a:t>录入各类成绩</a:t>
              </a:r>
              <a:endParaRPr lang="zh-CN" altLang="en-US" dirty="0"/>
            </a:p>
          </p:txBody>
        </p:sp>
      </p:grpSp>
    </p:spTree>
  </p:cSld>
  <p:clrMapOvr>
    <a:masterClrMapping/>
  </p:clrMapOvr>
  <p:transition>
    <p:cover dir="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457200" y="928670"/>
            <a:ext cx="8229600" cy="5395930"/>
          </a:xfrm>
        </p:spPr>
        <p:txBody>
          <a:bodyPr/>
          <a:lstStyle/>
          <a:p>
            <a:pPr marR="0" lvl="1" rtl="0">
              <a:lnSpc>
                <a:spcPct val="200000"/>
              </a:lnSpc>
              <a:buNone/>
            </a:pPr>
            <a:r>
              <a:rPr lang="zh-CN" altLang="en-US" kern="100" dirty="0" smtClean="0">
                <a:latin typeface="Times New Roman"/>
                <a:ea typeface="黑体"/>
              </a:rPr>
              <a:t>八</a:t>
            </a:r>
            <a:r>
              <a:rPr lang="zh-CN" altLang="en-US" kern="100" baseline="0" dirty="0" smtClean="0">
                <a:latin typeface="Times New Roman"/>
                <a:ea typeface="黑体"/>
              </a:rPr>
              <a:t>、录入作业成绩</a:t>
            </a:r>
            <a:r>
              <a:rPr lang="zh-CN" altLang="en-US" b="1" kern="100" baseline="0" dirty="0" smtClean="0">
                <a:latin typeface="Times New Roman"/>
                <a:ea typeface="黑体"/>
              </a:rPr>
              <a:t>	</a:t>
            </a:r>
            <a:endParaRPr lang="zh-CN" altLang="en-US" b="1" kern="100" baseline="0" dirty="0" smtClean="0">
              <a:latin typeface="Times New Roman"/>
              <a:ea typeface="黑体"/>
            </a:endParaRPr>
          </a:p>
          <a:p>
            <a:pPr marL="274320" lvl="3" indent="-274320">
              <a:lnSpc>
                <a:spcPct val="200000"/>
              </a:lnSpc>
              <a:buSzPct val="95000"/>
              <a:buNone/>
            </a:pPr>
            <a:r>
              <a:rPr lang="en-US" altLang="zh-CN" b="1" kern="100" dirty="0" smtClean="0">
                <a:latin typeface="Times New Roman"/>
                <a:ea typeface="黑体"/>
              </a:rPr>
              <a:t>                1</a:t>
            </a:r>
            <a:r>
              <a:rPr lang="zh-CN" altLang="en-US" b="1" kern="100" dirty="0" smtClean="0">
                <a:latin typeface="Times New Roman"/>
                <a:ea typeface="黑体"/>
              </a:rPr>
              <a:t>、功能概述：</a:t>
            </a:r>
            <a:endParaRPr lang="en-US" altLang="zh-CN" b="1" kern="100" dirty="0" smtClean="0">
              <a:latin typeface="Times New Roman"/>
              <a:ea typeface="黑体"/>
            </a:endParaRPr>
          </a:p>
          <a:p>
            <a:pPr marL="274320" lvl="3" indent="-274320">
              <a:lnSpc>
                <a:spcPct val="200000"/>
              </a:lnSpc>
              <a:buSzPct val="95000"/>
              <a:buNone/>
            </a:pPr>
            <a:r>
              <a:rPr lang="en-US" altLang="zh-CN" dirty="0" smtClean="0">
                <a:latin typeface="Calibri"/>
              </a:rPr>
              <a:t>                               </a:t>
            </a:r>
            <a:r>
              <a:rPr lang="zh-CN" altLang="en-US" dirty="0" smtClean="0">
                <a:latin typeface="Calibri"/>
              </a:rPr>
              <a:t>录入学生线下作业成绩。</a:t>
            </a:r>
            <a:endParaRPr lang="en-US" altLang="zh-CN" dirty="0" smtClean="0">
              <a:latin typeface="Calibri"/>
            </a:endParaRPr>
          </a:p>
          <a:p>
            <a:pPr lvl="3">
              <a:lnSpc>
                <a:spcPct val="200000"/>
              </a:lnSpc>
              <a:buNone/>
            </a:pPr>
            <a:r>
              <a:rPr lang="en-US" altLang="zh-CN" b="1" kern="100" dirty="0" smtClean="0">
                <a:latin typeface="Times New Roman"/>
                <a:ea typeface="黑体"/>
              </a:rPr>
              <a:t>2</a:t>
            </a:r>
            <a:r>
              <a:rPr lang="zh-CN" altLang="en-US" b="1" kern="100" dirty="0" smtClean="0">
                <a:latin typeface="Times New Roman"/>
                <a:ea typeface="黑体"/>
              </a:rPr>
              <a:t>、</a:t>
            </a:r>
            <a:r>
              <a:rPr lang="zh-CN" altLang="en-US" b="1" kern="100" baseline="0" dirty="0" smtClean="0">
                <a:latin typeface="Times New Roman"/>
                <a:ea typeface="黑体"/>
              </a:rPr>
              <a:t>操作步骤：</a:t>
            </a:r>
            <a:endParaRPr lang="en-US" altLang="zh-CN" b="1" kern="100" baseline="0" dirty="0" smtClean="0">
              <a:latin typeface="Times New Roman"/>
              <a:ea typeface="黑体"/>
            </a:endParaRPr>
          </a:p>
          <a:p>
            <a:pPr lvl="3">
              <a:lnSpc>
                <a:spcPct val="200000"/>
              </a:lnSpc>
              <a:buNone/>
            </a:pPr>
            <a:r>
              <a:rPr lang="en-US" altLang="zh-CN" b="1" kern="100" dirty="0" smtClean="0">
                <a:latin typeface="Times New Roman"/>
                <a:ea typeface="黑体"/>
              </a:rPr>
              <a:t>             </a:t>
            </a:r>
            <a:r>
              <a:rPr lang="zh-CN" altLang="en-US" dirty="0" smtClean="0">
                <a:latin typeface="Calibri"/>
              </a:rPr>
              <a:t>登录考务管理子系统，进入</a:t>
            </a:r>
            <a:r>
              <a:rPr lang="zh-CN" altLang="en-US" b="1" dirty="0" smtClean="0">
                <a:latin typeface="Calibri"/>
              </a:rPr>
              <a:t>考务管理</a:t>
            </a:r>
            <a:r>
              <a:rPr lang="en-US" altLang="zh-CN" b="1" dirty="0" smtClean="0">
                <a:latin typeface="Calibri"/>
              </a:rPr>
              <a:t>——</a:t>
            </a:r>
            <a:r>
              <a:rPr lang="zh-CN" altLang="en-US" b="1" dirty="0" smtClean="0">
                <a:latin typeface="Calibri"/>
              </a:rPr>
              <a:t>考试成绩录入</a:t>
            </a:r>
            <a:r>
              <a:rPr lang="en-US" altLang="zh-CN" b="1" dirty="0" smtClean="0">
                <a:latin typeface="Calibri"/>
              </a:rPr>
              <a:t>——</a:t>
            </a:r>
            <a:r>
              <a:rPr lang="zh-CN" altLang="en-US" b="1" dirty="0" smtClean="0">
                <a:latin typeface="Calibri"/>
              </a:rPr>
              <a:t>录入作业成绩，如图所示。</a:t>
            </a:r>
            <a:endParaRPr lang="en-US" altLang="zh-CN" b="1" dirty="0" smtClean="0">
              <a:latin typeface="Calibri"/>
            </a:endParaRPr>
          </a:p>
          <a:p>
            <a:pPr lvl="3">
              <a:buNone/>
            </a:pPr>
            <a:endParaRPr lang="en-US" altLang="zh-CN" b="1" dirty="0" smtClean="0">
              <a:latin typeface="Calibri"/>
            </a:endParaRPr>
          </a:p>
          <a:p>
            <a:pPr lvl="3">
              <a:buNone/>
            </a:pPr>
            <a:r>
              <a:rPr lang="zh-CN" altLang="en-US" b="1" dirty="0" smtClean="0">
                <a:latin typeface="Calibri"/>
              </a:rPr>
              <a:t>注：需在总部设置的平时成绩录入时间范围内才可以录入。</a:t>
            </a:r>
            <a:endParaRPr lang="en-US" altLang="zh-CN" b="1" dirty="0" smtClean="0">
              <a:latin typeface="Calibri"/>
            </a:endParaRPr>
          </a:p>
          <a:p>
            <a:pPr marR="0" lvl="3" rtl="0">
              <a:buNone/>
            </a:pPr>
            <a:endParaRPr lang="zh-CN" altLang="en-US" b="1" kern="100" baseline="0" dirty="0" smtClean="0">
              <a:latin typeface="Times New Roman"/>
              <a:ea typeface="黑体"/>
            </a:endParaRPr>
          </a:p>
        </p:txBody>
      </p:sp>
    </p:spTree>
  </p:cSld>
  <p:clrMapOvr>
    <a:masterClrMapping/>
  </p:clrMapOvr>
  <p:transition>
    <p:split orient="ver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438896"/>
          </a:xfrm>
        </p:spPr>
        <p:txBody>
          <a:bodyPr>
            <a:normAutofit/>
          </a:bodyPr>
          <a:lstStyle/>
          <a:p>
            <a:pPr marR="0" rtl="0"/>
            <a:r>
              <a:rPr lang="zh-CN" altLang="en-US" sz="2000" kern="100" dirty="0" smtClean="0">
                <a:solidFill>
                  <a:schemeClr val="tx1"/>
                </a:solidFill>
                <a:latin typeface="Times New Roman"/>
                <a:ea typeface="黑体"/>
                <a:cs typeface="+mn-cs"/>
              </a:rPr>
              <a:t>图 </a:t>
            </a:r>
            <a:r>
              <a:rPr lang="en-US" altLang="zh-CN" sz="2000" kern="100" dirty="0" smtClean="0">
                <a:solidFill>
                  <a:schemeClr val="tx1"/>
                </a:solidFill>
                <a:latin typeface="Times New Roman"/>
                <a:ea typeface="黑体"/>
                <a:cs typeface="+mn-cs"/>
              </a:rPr>
              <a:t>‑</a:t>
            </a:r>
            <a:r>
              <a:rPr lang="zh-CN" altLang="en-US" sz="2000" kern="100" dirty="0" smtClean="0">
                <a:solidFill>
                  <a:schemeClr val="tx1"/>
                </a:solidFill>
                <a:latin typeface="Times New Roman"/>
                <a:ea typeface="黑体"/>
                <a:cs typeface="+mn-cs"/>
              </a:rPr>
              <a:t>课程作业成绩录入</a:t>
            </a:r>
            <a:endParaRPr lang="zh-CN" altLang="en-US" sz="2000" kern="100" dirty="0" smtClean="0">
              <a:solidFill>
                <a:schemeClr val="tx1"/>
              </a:solidFill>
              <a:latin typeface="Times New Roman"/>
              <a:ea typeface="黑体"/>
              <a:cs typeface="+mn-cs"/>
            </a:endParaRPr>
          </a:p>
        </p:txBody>
      </p:sp>
      <p:sp>
        <p:nvSpPr>
          <p:cNvPr id="3" name="文本占位符 2"/>
          <p:cNvSpPr>
            <a:spLocks noGrp="1"/>
          </p:cNvSpPr>
          <p:nvPr>
            <p:ph type="body" idx="1"/>
          </p:nvPr>
        </p:nvSpPr>
        <p:spPr/>
        <p:txBody>
          <a:bodyPr/>
          <a:lstStyle/>
          <a:p>
            <a:endParaRPr lang="zh-CN" altLang="en-US" dirty="0"/>
          </a:p>
        </p:txBody>
      </p:sp>
      <p:pic>
        <p:nvPicPr>
          <p:cNvPr id="2050" name="Picture 2"/>
          <p:cNvPicPr>
            <a:picLocks noChangeAspect="1" noChangeArrowheads="1"/>
          </p:cNvPicPr>
          <p:nvPr/>
        </p:nvPicPr>
        <p:blipFill>
          <a:blip r:embed="rId1"/>
          <a:srcRect/>
          <a:stretch>
            <a:fillRect/>
          </a:stretch>
        </p:blipFill>
        <p:spPr bwMode="auto">
          <a:xfrm>
            <a:off x="142844" y="1214422"/>
            <a:ext cx="8643966" cy="5410091"/>
          </a:xfrm>
          <a:prstGeom prst="rect">
            <a:avLst/>
          </a:prstGeom>
          <a:noFill/>
          <a:ln w="9525">
            <a:noFill/>
            <a:miter lim="800000"/>
            <a:headEnd/>
            <a:tailEnd/>
          </a:ln>
          <a:effectLst/>
        </p:spPr>
      </p:pic>
    </p:spTree>
  </p:cSld>
  <p:clrMapOvr>
    <a:masterClrMapping/>
  </p:clrMapOvr>
  <p:transition>
    <p:circl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学院网站首页常用资源下载</a:t>
            </a:r>
            <a:endParaRPr lang="zh-CN" altLang="en-US" dirty="0"/>
          </a:p>
        </p:txBody>
      </p:sp>
      <p:pic>
        <p:nvPicPr>
          <p:cNvPr id="1026" name="Picture 2"/>
          <p:cNvPicPr>
            <a:picLocks noChangeAspect="1" noChangeArrowheads="1"/>
          </p:cNvPicPr>
          <p:nvPr/>
        </p:nvPicPr>
        <p:blipFill>
          <a:blip r:embed="rId1"/>
          <a:srcRect/>
          <a:stretch>
            <a:fillRect/>
          </a:stretch>
        </p:blipFill>
        <p:spPr bwMode="auto">
          <a:xfrm>
            <a:off x="928662" y="2079625"/>
            <a:ext cx="7500989" cy="4403879"/>
          </a:xfrm>
          <a:prstGeom prst="rect">
            <a:avLst/>
          </a:prstGeom>
          <a:noFill/>
          <a:ln w="9525">
            <a:noFill/>
            <a:miter lim="800000"/>
            <a:headEnd/>
            <a:tailEnd/>
          </a:ln>
          <a:effectLst/>
        </p:spPr>
      </p:pic>
    </p:spTree>
  </p:cSld>
  <p:clrMapOvr>
    <a:masterClrMapping/>
  </p:clrMapOvr>
  <p:transition>
    <p:split dir="in"/>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457200" y="928670"/>
            <a:ext cx="8229600" cy="5715040"/>
          </a:xfrm>
        </p:spPr>
        <p:txBody>
          <a:bodyPr>
            <a:normAutofit/>
          </a:bodyPr>
          <a:lstStyle/>
          <a:p>
            <a:pPr>
              <a:lnSpc>
                <a:spcPct val="170000"/>
              </a:lnSpc>
              <a:buFont typeface="Wingdings" pitchFamily="2" charset="2"/>
              <a:buChar char="l"/>
            </a:pPr>
            <a:r>
              <a:rPr lang="zh-CN" altLang="en-US" b="1" dirty="0" smtClean="0"/>
              <a:t>函授站点每学期必须准备考务方面材料：</a:t>
            </a:r>
            <a:endParaRPr lang="en-US" altLang="zh-CN" b="1" dirty="0" smtClean="0"/>
          </a:p>
          <a:p>
            <a:pPr>
              <a:lnSpc>
                <a:spcPct val="170000"/>
              </a:lnSpc>
              <a:buNone/>
            </a:pPr>
            <a:r>
              <a:rPr lang="zh-CN" altLang="en-US" dirty="0" smtClean="0"/>
              <a:t>     考试有关规章制度，考场安排表，监考人员汇总表，</a:t>
            </a:r>
            <a:endParaRPr lang="en-US" altLang="zh-CN" dirty="0" smtClean="0"/>
          </a:p>
          <a:p>
            <a:pPr>
              <a:lnSpc>
                <a:spcPct val="170000"/>
              </a:lnSpc>
              <a:buNone/>
            </a:pPr>
            <a:r>
              <a:rPr lang="zh-CN" altLang="en-US" dirty="0" smtClean="0"/>
              <a:t>      考生签到表，违纪查出情况通报表，期末考试总结，</a:t>
            </a:r>
            <a:endParaRPr lang="en-US" altLang="zh-CN" dirty="0" smtClean="0"/>
          </a:p>
          <a:p>
            <a:pPr>
              <a:lnSpc>
                <a:spcPct val="170000"/>
              </a:lnSpc>
              <a:buNone/>
            </a:pPr>
            <a:r>
              <a:rPr lang="zh-CN" altLang="en-US" dirty="0" smtClean="0"/>
              <a:t>      成绩登记表</a:t>
            </a:r>
            <a:r>
              <a:rPr lang="en-US" altLang="zh-CN" dirty="0" smtClean="0"/>
              <a:t>(</a:t>
            </a:r>
            <a:r>
              <a:rPr lang="zh-CN" altLang="en-US" dirty="0" smtClean="0"/>
              <a:t>复印件</a:t>
            </a:r>
            <a:r>
              <a:rPr lang="en-US" altLang="zh-CN" dirty="0" smtClean="0"/>
              <a:t>)</a:t>
            </a:r>
            <a:r>
              <a:rPr lang="zh-CN" altLang="en-US" dirty="0" smtClean="0"/>
              <a:t>。</a:t>
            </a:r>
            <a:endParaRPr lang="en-US" altLang="zh-CN" dirty="0" smtClean="0"/>
          </a:p>
          <a:p>
            <a:pPr>
              <a:lnSpc>
                <a:spcPct val="170000"/>
              </a:lnSpc>
              <a:buFont typeface="Wingdings" pitchFamily="2" charset="2"/>
              <a:buChar char="l"/>
            </a:pPr>
            <a:r>
              <a:rPr lang="zh-CN" altLang="en-US" b="1" dirty="0" smtClean="0"/>
              <a:t>函授站点选聘一名巡考员，跟学校派出的巡考员共同完成考试巡视任务。</a:t>
            </a:r>
            <a:endParaRPr lang="en-US" altLang="zh-CN" b="1" dirty="0" smtClean="0"/>
          </a:p>
          <a:p>
            <a:pPr>
              <a:lnSpc>
                <a:spcPct val="170000"/>
              </a:lnSpc>
              <a:buNone/>
            </a:pPr>
            <a:endParaRPr lang="zh-CN" altLang="en-US" dirty="0"/>
          </a:p>
        </p:txBody>
      </p:sp>
    </p:spTree>
  </p:cSld>
  <p:clrMapOvr>
    <a:masterClrMapping/>
  </p:clrMapOvr>
  <p:transition>
    <p:blinds/>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457200" y="928670"/>
            <a:ext cx="8229600" cy="5395930"/>
          </a:xfrm>
        </p:spPr>
        <p:txBody>
          <a:bodyPr/>
          <a:lstStyle/>
          <a:p>
            <a:r>
              <a:rPr lang="zh-CN" altLang="en-US" b="1" dirty="0" smtClean="0"/>
              <a:t>学校选聘巡考人员需要带回表格：</a:t>
            </a:r>
            <a:endParaRPr lang="en-US" altLang="zh-CN" b="1" dirty="0" smtClean="0"/>
          </a:p>
          <a:p>
            <a:pPr>
              <a:lnSpc>
                <a:spcPct val="170000"/>
              </a:lnSpc>
              <a:buNone/>
            </a:pPr>
            <a:r>
              <a:rPr lang="zh-CN" altLang="en-US" dirty="0" smtClean="0"/>
              <a:t>     考试检查工作记录表</a:t>
            </a:r>
            <a:endParaRPr lang="en-US" altLang="zh-CN" dirty="0" smtClean="0"/>
          </a:p>
          <a:p>
            <a:pPr>
              <a:lnSpc>
                <a:spcPct val="170000"/>
              </a:lnSpc>
              <a:buNone/>
            </a:pPr>
            <a:r>
              <a:rPr lang="en-US" altLang="zh-CN" dirty="0" smtClean="0"/>
              <a:t>     </a:t>
            </a:r>
            <a:r>
              <a:rPr lang="zh-CN" altLang="en-US" dirty="0" smtClean="0"/>
              <a:t>考场记录表（一份）</a:t>
            </a:r>
            <a:endParaRPr lang="en-US" altLang="zh-CN" dirty="0" smtClean="0"/>
          </a:p>
          <a:p>
            <a:pPr>
              <a:lnSpc>
                <a:spcPct val="170000"/>
              </a:lnSpc>
              <a:buNone/>
            </a:pPr>
            <a:r>
              <a:rPr lang="zh-CN" altLang="en-US" dirty="0" smtClean="0"/>
              <a:t>     考生签到表</a:t>
            </a:r>
            <a:endParaRPr lang="en-US" altLang="zh-CN" dirty="0" smtClean="0"/>
          </a:p>
          <a:p>
            <a:pPr>
              <a:lnSpc>
                <a:spcPct val="170000"/>
              </a:lnSpc>
              <a:buNone/>
            </a:pPr>
            <a:r>
              <a:rPr lang="zh-CN" altLang="en-US" dirty="0" smtClean="0"/>
              <a:t>      巡考人员登记表（盖章）</a:t>
            </a:r>
            <a:endParaRPr lang="zh-CN" altLang="en-US" dirty="0"/>
          </a:p>
        </p:txBody>
      </p:sp>
    </p:spTree>
  </p:cSld>
  <p:clrMapOvr>
    <a:masterClrMapping/>
  </p:clrMapOvr>
  <p:transition>
    <p:randomBa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457200" y="857232"/>
            <a:ext cx="8229600" cy="5467368"/>
          </a:xfrm>
        </p:spPr>
        <p:style>
          <a:lnRef idx="0">
            <a:schemeClr val="accent3"/>
          </a:lnRef>
          <a:fillRef idx="3">
            <a:schemeClr val="accent3"/>
          </a:fillRef>
          <a:effectRef idx="3">
            <a:schemeClr val="accent3"/>
          </a:effectRef>
          <a:fontRef idx="minor">
            <a:schemeClr val="lt1"/>
          </a:fontRef>
        </p:style>
        <p:txBody>
          <a:bodyPr>
            <a:normAutofit/>
          </a:bodyPr>
          <a:lstStyle/>
          <a:p>
            <a:pPr algn="ctr">
              <a:buNone/>
            </a:pPr>
            <a:endParaRPr lang="en-US" altLang="zh-CN" sz="4000" dirty="0" smtClean="0"/>
          </a:p>
          <a:p>
            <a:pPr algn="ctr">
              <a:buNone/>
            </a:pPr>
            <a:r>
              <a:rPr lang="zh-CN" altLang="en-US" sz="4000" dirty="0" smtClean="0"/>
              <a:t>新平台考务管理问题随时交流</a:t>
            </a:r>
            <a:endParaRPr lang="en-US" altLang="zh-CN" sz="4000" dirty="0" smtClean="0"/>
          </a:p>
          <a:p>
            <a:pPr algn="ctr">
              <a:buNone/>
            </a:pPr>
            <a:endParaRPr lang="en-US" altLang="zh-CN" sz="4000" dirty="0" smtClean="0"/>
          </a:p>
          <a:p>
            <a:pPr algn="ctr">
              <a:buNone/>
            </a:pPr>
            <a:r>
              <a:rPr lang="zh-CN" altLang="en-US" sz="4000" dirty="0" smtClean="0"/>
              <a:t>谢谢</a:t>
            </a:r>
            <a:endParaRPr lang="zh-CN" altLang="en-US" sz="4000" dirty="0"/>
          </a:p>
        </p:txBody>
      </p:sp>
    </p:spTree>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457200" y="1071546"/>
            <a:ext cx="8229600" cy="5253054"/>
          </a:xfrm>
        </p:spPr>
        <p:txBody>
          <a:bodyPr>
            <a:normAutofit/>
          </a:bodyPr>
          <a:lstStyle/>
          <a:p>
            <a:pPr marR="0" lvl="1" rtl="0">
              <a:buNone/>
            </a:pPr>
            <a:r>
              <a:rPr lang="zh-CN" altLang="en-US" kern="100" dirty="0" smtClean="0">
                <a:latin typeface="Times New Roman"/>
                <a:ea typeface="黑体"/>
              </a:rPr>
              <a:t>一、</a:t>
            </a:r>
            <a:r>
              <a:rPr lang="zh-CN" altLang="en-US" kern="100" baseline="0" dirty="0" smtClean="0">
                <a:latin typeface="Times New Roman"/>
                <a:ea typeface="黑体"/>
              </a:rPr>
              <a:t>查看考试日程表</a:t>
            </a:r>
            <a:endParaRPr lang="en-US" altLang="zh-CN" b="1" kern="100" baseline="0" dirty="0" smtClean="0">
              <a:latin typeface="Times New Roman"/>
              <a:ea typeface="黑体"/>
            </a:endParaRPr>
          </a:p>
          <a:p>
            <a:pPr marR="0" lvl="3" rtl="0">
              <a:lnSpc>
                <a:spcPct val="200000"/>
              </a:lnSpc>
              <a:buNone/>
            </a:pPr>
            <a:r>
              <a:rPr lang="en-US" altLang="zh-CN" b="1" kern="100" baseline="0" dirty="0" smtClean="0">
                <a:latin typeface="Times New Roman"/>
                <a:ea typeface="黑体"/>
              </a:rPr>
              <a:t>1</a:t>
            </a:r>
            <a:r>
              <a:rPr lang="zh-CN" altLang="en-US" b="1" kern="100" baseline="0" dirty="0" smtClean="0">
                <a:latin typeface="Times New Roman"/>
                <a:ea typeface="黑体"/>
              </a:rPr>
              <a:t>、功能概述</a:t>
            </a:r>
            <a:endParaRPr lang="en-US" altLang="zh-CN" b="1" kern="100" baseline="0" dirty="0" smtClean="0">
              <a:latin typeface="Times New Roman"/>
              <a:ea typeface="黑体"/>
            </a:endParaRPr>
          </a:p>
          <a:p>
            <a:pPr lvl="3">
              <a:lnSpc>
                <a:spcPct val="200000"/>
              </a:lnSpc>
              <a:buNone/>
            </a:pPr>
            <a:r>
              <a:rPr lang="zh-CN" altLang="en-US" dirty="0" smtClean="0">
                <a:latin typeface="Calibri"/>
              </a:rPr>
              <a:t>          查看总部发布的考试日程安排。</a:t>
            </a:r>
            <a:endParaRPr lang="en-US" altLang="zh-CN" dirty="0" smtClean="0">
              <a:latin typeface="Calibri"/>
            </a:endParaRPr>
          </a:p>
          <a:p>
            <a:pPr lvl="3">
              <a:lnSpc>
                <a:spcPct val="200000"/>
              </a:lnSpc>
              <a:buNone/>
            </a:pPr>
            <a:r>
              <a:rPr lang="zh-CN" altLang="en-US" dirty="0" smtClean="0">
                <a:latin typeface="Calibri"/>
              </a:rPr>
              <a:t>         导出日程表，导出考试明细表。</a:t>
            </a:r>
            <a:endParaRPr lang="en-US" altLang="zh-CN" b="1" kern="100" dirty="0" smtClean="0">
              <a:latin typeface="Times New Roman"/>
              <a:ea typeface="黑体"/>
            </a:endParaRPr>
          </a:p>
          <a:p>
            <a:pPr lvl="3">
              <a:lnSpc>
                <a:spcPct val="200000"/>
              </a:lnSpc>
              <a:buNone/>
            </a:pPr>
            <a:r>
              <a:rPr lang="en-US" altLang="zh-CN" b="1" kern="100" dirty="0" smtClean="0">
                <a:latin typeface="Times New Roman"/>
                <a:ea typeface="黑体"/>
              </a:rPr>
              <a:t>2</a:t>
            </a:r>
            <a:r>
              <a:rPr lang="zh-CN" altLang="en-US" b="1" kern="100" dirty="0" smtClean="0">
                <a:latin typeface="Times New Roman"/>
                <a:ea typeface="黑体"/>
              </a:rPr>
              <a:t>、操作步骤</a:t>
            </a:r>
            <a:endParaRPr lang="en-US" altLang="zh-CN" b="1" kern="100" dirty="0" smtClean="0">
              <a:latin typeface="Times New Roman"/>
              <a:ea typeface="黑体"/>
            </a:endParaRPr>
          </a:p>
          <a:p>
            <a:pPr marL="0" indent="0">
              <a:lnSpc>
                <a:spcPct val="200000"/>
              </a:lnSpc>
              <a:spcBef>
                <a:spcPts val="0"/>
              </a:spcBef>
              <a:buNone/>
            </a:pPr>
            <a:r>
              <a:rPr lang="zh-CN" altLang="en-US" sz="2000" dirty="0" smtClean="0">
                <a:latin typeface="Calibri"/>
              </a:rPr>
              <a:t>                          登录函授站管理子系统进入</a:t>
            </a:r>
            <a:r>
              <a:rPr lang="zh-CN" altLang="en-US" sz="2000" b="1" dirty="0" smtClean="0">
                <a:latin typeface="Calibri"/>
              </a:rPr>
              <a:t>考务管理</a:t>
            </a:r>
            <a:r>
              <a:rPr lang="en-US" altLang="zh-CN" sz="2000" b="1" dirty="0" smtClean="0">
                <a:latin typeface="Calibri"/>
              </a:rPr>
              <a:t>——</a:t>
            </a:r>
            <a:r>
              <a:rPr lang="zh-CN" altLang="en-US" sz="2000" b="1" dirty="0" smtClean="0">
                <a:latin typeface="Calibri"/>
              </a:rPr>
              <a:t>考试安排管理</a:t>
            </a:r>
            <a:r>
              <a:rPr lang="en-US" altLang="zh-CN" sz="2000" b="1" dirty="0" smtClean="0">
                <a:latin typeface="Calibri"/>
              </a:rPr>
              <a:t>——     </a:t>
            </a:r>
            <a:r>
              <a:rPr lang="zh-CN" altLang="en-US" sz="2000" b="1" dirty="0" smtClean="0">
                <a:latin typeface="Calibri"/>
              </a:rPr>
              <a:t>                       </a:t>
            </a:r>
            <a:endParaRPr lang="zh-CN" altLang="en-US" sz="2000" dirty="0" smtClean="0">
              <a:latin typeface="Calibri"/>
            </a:endParaRPr>
          </a:p>
          <a:p>
            <a:pPr lvl="3">
              <a:buNone/>
            </a:pPr>
            <a:r>
              <a:rPr lang="zh-CN" altLang="en-US" b="1" dirty="0" smtClean="0">
                <a:latin typeface="Calibri"/>
              </a:rPr>
              <a:t>查看考试日程表</a:t>
            </a:r>
            <a:r>
              <a:rPr lang="zh-CN" altLang="en-US" dirty="0" smtClean="0">
                <a:latin typeface="Calibri"/>
              </a:rPr>
              <a:t>，</a:t>
            </a:r>
            <a:r>
              <a:rPr lang="zh-CN" altLang="en-US" b="1" dirty="0" smtClean="0">
                <a:latin typeface="Calibri"/>
              </a:rPr>
              <a:t>如图所示。</a:t>
            </a:r>
            <a:endParaRPr lang="zh-CN" altLang="en-US" b="1" dirty="0" smtClean="0">
              <a:latin typeface="Calibri"/>
            </a:endParaRPr>
          </a:p>
          <a:p>
            <a:pPr marR="0" lvl="3" rtl="0">
              <a:buNone/>
            </a:pPr>
            <a:endParaRPr lang="en-US" altLang="zh-CN" b="1" kern="100" dirty="0" smtClean="0">
              <a:latin typeface="Times New Roman"/>
              <a:ea typeface="黑体"/>
            </a:endParaRPr>
          </a:p>
        </p:txBody>
      </p:sp>
    </p:spTree>
  </p:cSld>
  <p:clrMapOvr>
    <a:masterClrMapping/>
  </p:clrMapOvr>
  <p:transition>
    <p:blinds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724648"/>
          </a:xfrm>
        </p:spPr>
        <p:txBody>
          <a:bodyPr>
            <a:normAutofit/>
          </a:bodyPr>
          <a:lstStyle/>
          <a:p>
            <a:pPr marR="0" rtl="0"/>
            <a:r>
              <a:rPr lang="zh-CN" altLang="en-US" sz="2400" kern="100" dirty="0" smtClean="0">
                <a:solidFill>
                  <a:schemeClr val="tx1"/>
                </a:solidFill>
                <a:latin typeface="Times New Roman"/>
                <a:ea typeface="黑体"/>
                <a:cs typeface="+mn-cs"/>
              </a:rPr>
              <a:t>图 </a:t>
            </a:r>
            <a:r>
              <a:rPr lang="en-US" altLang="zh-CN" sz="2400" kern="100" dirty="0" smtClean="0">
                <a:solidFill>
                  <a:schemeClr val="tx1"/>
                </a:solidFill>
                <a:latin typeface="Times New Roman"/>
                <a:ea typeface="黑体"/>
                <a:cs typeface="+mn-cs"/>
              </a:rPr>
              <a:t>‑</a:t>
            </a:r>
            <a:r>
              <a:rPr lang="zh-CN" altLang="en-US" sz="2400" kern="100" dirty="0" smtClean="0">
                <a:solidFill>
                  <a:schemeClr val="tx1"/>
                </a:solidFill>
                <a:latin typeface="Times New Roman"/>
                <a:ea typeface="黑体"/>
                <a:cs typeface="+mn-cs"/>
              </a:rPr>
              <a:t>查看考试日程表</a:t>
            </a:r>
            <a:endParaRPr lang="zh-CN" altLang="en-US" sz="2400" kern="100" dirty="0" smtClean="0">
              <a:solidFill>
                <a:schemeClr val="tx1"/>
              </a:solidFill>
              <a:latin typeface="Times New Roman"/>
              <a:ea typeface="黑体"/>
              <a:cs typeface="+mn-cs"/>
            </a:endParaRPr>
          </a:p>
        </p:txBody>
      </p:sp>
      <p:sp>
        <p:nvSpPr>
          <p:cNvPr id="3" name="文本占位符 2"/>
          <p:cNvSpPr>
            <a:spLocks noGrp="1"/>
          </p:cNvSpPr>
          <p:nvPr>
            <p:ph type="body" idx="1"/>
          </p:nvPr>
        </p:nvSpPr>
        <p:spPr/>
        <p:txBody>
          <a:bodyPr/>
          <a:lstStyle/>
          <a:p>
            <a:endParaRPr lang="zh-CN" altLang="en-US" dirty="0"/>
          </a:p>
        </p:txBody>
      </p:sp>
      <p:pic>
        <p:nvPicPr>
          <p:cNvPr id="1026" name="Picture 2"/>
          <p:cNvPicPr>
            <a:picLocks noChangeAspect="1" noChangeArrowheads="1"/>
          </p:cNvPicPr>
          <p:nvPr/>
        </p:nvPicPr>
        <p:blipFill>
          <a:blip r:embed="rId1"/>
          <a:srcRect/>
          <a:stretch>
            <a:fillRect/>
          </a:stretch>
        </p:blipFill>
        <p:spPr bwMode="auto">
          <a:xfrm>
            <a:off x="571472" y="1500174"/>
            <a:ext cx="8115328" cy="5143536"/>
          </a:xfrm>
          <a:prstGeom prst="rect">
            <a:avLst/>
          </a:prstGeom>
          <a:noFill/>
          <a:ln w="9525">
            <a:noFill/>
            <a:miter lim="800000"/>
            <a:headEnd/>
            <a:tailEnd/>
          </a:ln>
          <a:effectLst/>
        </p:spPr>
      </p:pic>
    </p:spTree>
  </p:cSld>
  <p:clrMapOvr>
    <a:masterClrMapping/>
  </p:clrMapOvr>
  <p:transition>
    <p:checke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457200" y="928670"/>
            <a:ext cx="8229600" cy="5395930"/>
          </a:xfrm>
        </p:spPr>
        <p:txBody>
          <a:bodyPr>
            <a:normAutofit/>
          </a:bodyPr>
          <a:lstStyle/>
          <a:p>
            <a:pPr marR="0" lvl="0" rtl="0">
              <a:lnSpc>
                <a:spcPct val="200000"/>
              </a:lnSpc>
              <a:buNone/>
            </a:pPr>
            <a:r>
              <a:rPr lang="zh-CN" altLang="en-US" kern="100" baseline="0" dirty="0" smtClean="0">
                <a:latin typeface="Times New Roman"/>
                <a:ea typeface="黑体"/>
              </a:rPr>
              <a:t>二、考试预约管理</a:t>
            </a:r>
            <a:endParaRPr lang="zh-CN" altLang="en-US" kern="100" baseline="0" dirty="0" smtClean="0">
              <a:latin typeface="Times New Roman"/>
              <a:ea typeface="黑体"/>
            </a:endParaRPr>
          </a:p>
          <a:p>
            <a:pPr marR="0" lvl="1" rtl="0">
              <a:lnSpc>
                <a:spcPct val="200000"/>
              </a:lnSpc>
              <a:buNone/>
            </a:pPr>
            <a:r>
              <a:rPr lang="en-US" altLang="zh-CN" kern="100" baseline="0" dirty="0" smtClean="0">
                <a:latin typeface="Times New Roman"/>
                <a:ea typeface="黑体"/>
              </a:rPr>
              <a:t>1</a:t>
            </a:r>
            <a:r>
              <a:rPr lang="zh-CN" altLang="en-US" kern="100" baseline="0" dirty="0" smtClean="0">
                <a:latin typeface="Times New Roman"/>
                <a:ea typeface="黑体"/>
              </a:rPr>
              <a:t>、集体预约</a:t>
            </a:r>
            <a:endParaRPr lang="en-US" altLang="zh-CN" b="1" kern="100" baseline="0" dirty="0" smtClean="0">
              <a:latin typeface="Times New Roman"/>
              <a:ea typeface="黑体"/>
            </a:endParaRPr>
          </a:p>
          <a:p>
            <a:pPr marR="0" lvl="3" rtl="0">
              <a:lnSpc>
                <a:spcPct val="200000"/>
              </a:lnSpc>
              <a:buNone/>
            </a:pPr>
            <a:r>
              <a:rPr lang="zh-CN" altLang="en-US" b="1" kern="100" baseline="0" dirty="0" smtClean="0">
                <a:latin typeface="Times New Roman"/>
                <a:ea typeface="黑体"/>
              </a:rPr>
              <a:t>（</a:t>
            </a:r>
            <a:r>
              <a:rPr lang="en-US" altLang="zh-CN" b="1" kern="100" baseline="0" dirty="0" smtClean="0">
                <a:latin typeface="Times New Roman"/>
                <a:ea typeface="黑体"/>
              </a:rPr>
              <a:t>1</a:t>
            </a:r>
            <a:r>
              <a:rPr lang="zh-CN" altLang="en-US" b="1" kern="100" baseline="0" dirty="0" smtClean="0">
                <a:latin typeface="Times New Roman"/>
                <a:ea typeface="黑体"/>
              </a:rPr>
              <a:t>）功能概述</a:t>
            </a:r>
            <a:endParaRPr lang="en-US" altLang="zh-CN" b="1" kern="100" baseline="0" dirty="0" smtClean="0">
              <a:latin typeface="Times New Roman"/>
              <a:ea typeface="黑体"/>
            </a:endParaRPr>
          </a:p>
          <a:p>
            <a:pPr lvl="3">
              <a:lnSpc>
                <a:spcPct val="200000"/>
              </a:lnSpc>
              <a:buNone/>
            </a:pPr>
            <a:r>
              <a:rPr lang="zh-CN" altLang="en-US" dirty="0" smtClean="0">
                <a:latin typeface="Calibri"/>
              </a:rPr>
              <a:t>             函授站老师代学生进行考试集体预约。</a:t>
            </a:r>
            <a:endParaRPr lang="en-US" altLang="zh-CN" b="1" kern="100" dirty="0" smtClean="0">
              <a:latin typeface="Times New Roman"/>
              <a:ea typeface="黑体"/>
            </a:endParaRPr>
          </a:p>
          <a:p>
            <a:pPr lvl="3">
              <a:lnSpc>
                <a:spcPct val="200000"/>
              </a:lnSpc>
              <a:buNone/>
            </a:pPr>
            <a:r>
              <a:rPr lang="zh-CN" altLang="en-US" b="1" kern="100" dirty="0" smtClean="0">
                <a:latin typeface="Times New Roman"/>
                <a:ea typeface="黑体"/>
              </a:rPr>
              <a:t>（</a:t>
            </a:r>
            <a:r>
              <a:rPr lang="en-US" altLang="zh-CN" b="1" kern="100" dirty="0" smtClean="0">
                <a:latin typeface="Times New Roman"/>
                <a:ea typeface="黑体"/>
              </a:rPr>
              <a:t>2</a:t>
            </a:r>
            <a:r>
              <a:rPr lang="zh-CN" altLang="en-US" b="1" kern="100" dirty="0" smtClean="0">
                <a:latin typeface="Times New Roman"/>
                <a:ea typeface="黑体"/>
              </a:rPr>
              <a:t>）操作步骤</a:t>
            </a:r>
            <a:endParaRPr lang="en-US" altLang="zh-CN" b="1" kern="100" dirty="0" smtClean="0">
              <a:latin typeface="Times New Roman"/>
              <a:ea typeface="黑体"/>
            </a:endParaRPr>
          </a:p>
          <a:p>
            <a:pPr lvl="3">
              <a:lnSpc>
                <a:spcPct val="200000"/>
              </a:lnSpc>
              <a:buNone/>
            </a:pPr>
            <a:r>
              <a:rPr lang="zh-CN" altLang="en-US" dirty="0" smtClean="0">
                <a:latin typeface="Calibri"/>
              </a:rPr>
              <a:t>            登录函授站管理子系统，进入</a:t>
            </a:r>
            <a:r>
              <a:rPr lang="zh-CN" altLang="en-US" b="1" dirty="0" smtClean="0">
                <a:latin typeface="Calibri"/>
              </a:rPr>
              <a:t>考务管理</a:t>
            </a:r>
            <a:r>
              <a:rPr lang="en-US" altLang="zh-CN" b="1" dirty="0" smtClean="0">
                <a:latin typeface="Calibri"/>
              </a:rPr>
              <a:t>——</a:t>
            </a:r>
            <a:r>
              <a:rPr lang="zh-CN" altLang="en-US" b="1" dirty="0" smtClean="0">
                <a:latin typeface="Calibri"/>
              </a:rPr>
              <a:t>考试预约管理</a:t>
            </a:r>
            <a:r>
              <a:rPr lang="en-US" altLang="zh-CN" b="1" dirty="0" smtClean="0">
                <a:latin typeface="Calibri"/>
              </a:rPr>
              <a:t>——</a:t>
            </a:r>
            <a:r>
              <a:rPr lang="zh-CN" altLang="en-US" b="1" dirty="0" smtClean="0">
                <a:latin typeface="Calibri"/>
              </a:rPr>
              <a:t>集体预约，如图所示。</a:t>
            </a:r>
            <a:endParaRPr lang="zh-CN" altLang="en-US" b="1" kern="100" dirty="0" smtClean="0">
              <a:latin typeface="Times New Roman"/>
              <a:ea typeface="黑体"/>
            </a:endParaRPr>
          </a:p>
          <a:p>
            <a:pPr lvl="3">
              <a:buNone/>
            </a:pPr>
            <a:endParaRPr lang="zh-CN" altLang="en-US" b="1" kern="100" baseline="0" dirty="0" smtClean="0">
              <a:latin typeface="Times New Roman"/>
              <a:ea typeface="黑体"/>
            </a:endParaRPr>
          </a:p>
        </p:txBody>
      </p:sp>
    </p:spTree>
  </p:cSld>
  <p:clrMapOvr>
    <a:masterClrMapping/>
  </p:clrMapOvr>
  <p:transition>
    <p:checker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653210"/>
          </a:xfrm>
        </p:spPr>
        <p:txBody>
          <a:bodyPr>
            <a:normAutofit/>
          </a:bodyPr>
          <a:lstStyle/>
          <a:p>
            <a:pPr marR="0" rtl="0"/>
            <a:r>
              <a:rPr lang="zh-CN" altLang="en-US" sz="2400" kern="100" dirty="0" smtClean="0">
                <a:solidFill>
                  <a:schemeClr val="tx1"/>
                </a:solidFill>
                <a:latin typeface="Times New Roman"/>
                <a:ea typeface="黑体"/>
                <a:cs typeface="+mn-cs"/>
              </a:rPr>
              <a:t>图 </a:t>
            </a:r>
            <a:r>
              <a:rPr lang="en-US" altLang="zh-CN" sz="2400" kern="100" dirty="0" smtClean="0">
                <a:solidFill>
                  <a:schemeClr val="tx1"/>
                </a:solidFill>
                <a:latin typeface="Times New Roman"/>
                <a:ea typeface="黑体"/>
                <a:cs typeface="+mn-cs"/>
              </a:rPr>
              <a:t>‑</a:t>
            </a:r>
            <a:r>
              <a:rPr lang="zh-CN" altLang="en-US" sz="2400" kern="100" dirty="0" smtClean="0">
                <a:solidFill>
                  <a:schemeClr val="tx1"/>
                </a:solidFill>
                <a:latin typeface="Times New Roman"/>
                <a:ea typeface="黑体"/>
                <a:cs typeface="+mn-cs"/>
              </a:rPr>
              <a:t>集体预约</a:t>
            </a:r>
            <a:endParaRPr lang="zh-CN" altLang="en-US" sz="2400" kern="100" dirty="0" smtClean="0">
              <a:solidFill>
                <a:schemeClr val="tx1"/>
              </a:solidFill>
              <a:latin typeface="Times New Roman"/>
              <a:ea typeface="黑体"/>
              <a:cs typeface="+mn-cs"/>
            </a:endParaRPr>
          </a:p>
        </p:txBody>
      </p:sp>
      <p:sp>
        <p:nvSpPr>
          <p:cNvPr id="3" name="文本占位符 2"/>
          <p:cNvSpPr>
            <a:spLocks noGrp="1"/>
          </p:cNvSpPr>
          <p:nvPr>
            <p:ph type="body" idx="1"/>
          </p:nvPr>
        </p:nvSpPr>
        <p:spPr/>
        <p:txBody>
          <a:bodyPr/>
          <a:lstStyle/>
          <a:p>
            <a:endParaRPr lang="zh-CN" altLang="en-US" dirty="0"/>
          </a:p>
        </p:txBody>
      </p:sp>
      <p:pic>
        <p:nvPicPr>
          <p:cNvPr id="2050" name="Picture 2"/>
          <p:cNvPicPr>
            <a:picLocks noChangeAspect="1" noChangeArrowheads="1"/>
          </p:cNvPicPr>
          <p:nvPr/>
        </p:nvPicPr>
        <p:blipFill>
          <a:blip r:embed="rId1"/>
          <a:srcRect/>
          <a:stretch>
            <a:fillRect/>
          </a:stretch>
        </p:blipFill>
        <p:spPr bwMode="auto">
          <a:xfrm>
            <a:off x="285720" y="1428736"/>
            <a:ext cx="8509017" cy="5214950"/>
          </a:xfrm>
          <a:prstGeom prst="rect">
            <a:avLst/>
          </a:prstGeom>
          <a:noFill/>
          <a:ln w="9525">
            <a:noFill/>
            <a:miter lim="800000"/>
            <a:headEnd/>
            <a:tailEnd/>
          </a:ln>
          <a:effectLst/>
        </p:spPr>
      </p:pic>
    </p:spTree>
  </p:cSld>
  <p:clrMapOvr>
    <a:masterClrMapping/>
  </p:clrMapOvr>
  <p:transition>
    <p:comb/>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457200" y="928670"/>
            <a:ext cx="8229600" cy="5395930"/>
          </a:xfrm>
        </p:spPr>
        <p:txBody>
          <a:bodyPr>
            <a:normAutofit/>
          </a:bodyPr>
          <a:lstStyle/>
          <a:p>
            <a:pPr lvl="3">
              <a:lnSpc>
                <a:spcPct val="200000"/>
              </a:lnSpc>
              <a:buNone/>
            </a:pPr>
            <a:r>
              <a:rPr lang="en-US" altLang="zh-CN" kern="100" dirty="0" smtClean="0">
                <a:latin typeface="Times New Roman"/>
                <a:ea typeface="黑体"/>
              </a:rPr>
              <a:t>2</a:t>
            </a:r>
            <a:r>
              <a:rPr lang="zh-CN" altLang="en-US" kern="100" dirty="0" smtClean="0">
                <a:latin typeface="Times New Roman"/>
                <a:ea typeface="黑体"/>
              </a:rPr>
              <a:t>、</a:t>
            </a:r>
            <a:r>
              <a:rPr lang="zh-CN" altLang="en-US" sz="2400" kern="100" dirty="0" smtClean="0">
                <a:latin typeface="Times New Roman"/>
                <a:ea typeface="黑体"/>
              </a:rPr>
              <a:t>代学生预约</a:t>
            </a:r>
            <a:endParaRPr lang="en-US" altLang="zh-CN" b="1" kern="100" dirty="0" smtClean="0">
              <a:latin typeface="Times New Roman"/>
              <a:ea typeface="黑体"/>
            </a:endParaRPr>
          </a:p>
          <a:p>
            <a:pPr lvl="3">
              <a:lnSpc>
                <a:spcPct val="200000"/>
              </a:lnSpc>
              <a:buNone/>
            </a:pPr>
            <a:r>
              <a:rPr lang="zh-CN" altLang="en-US" b="1" kern="100" dirty="0" smtClean="0">
                <a:latin typeface="Times New Roman"/>
                <a:ea typeface="黑体"/>
              </a:rPr>
              <a:t>（</a:t>
            </a:r>
            <a:r>
              <a:rPr lang="en-US" altLang="zh-CN" b="1" kern="100" dirty="0" smtClean="0">
                <a:latin typeface="Times New Roman"/>
                <a:ea typeface="黑体"/>
              </a:rPr>
              <a:t>1</a:t>
            </a:r>
            <a:r>
              <a:rPr lang="zh-CN" altLang="en-US" b="1" kern="100" dirty="0" smtClean="0">
                <a:latin typeface="Times New Roman"/>
                <a:ea typeface="黑体"/>
              </a:rPr>
              <a:t>）功能概述</a:t>
            </a:r>
            <a:endParaRPr lang="en-US" altLang="zh-CN" dirty="0" smtClean="0">
              <a:latin typeface="Calibri"/>
            </a:endParaRPr>
          </a:p>
          <a:p>
            <a:pPr lvl="3">
              <a:lnSpc>
                <a:spcPct val="200000"/>
              </a:lnSpc>
              <a:buNone/>
            </a:pPr>
            <a:r>
              <a:rPr lang="zh-CN" altLang="en-US" dirty="0" smtClean="0">
                <a:latin typeface="Calibri"/>
              </a:rPr>
              <a:t>             函授站老师代学生进行考试预约。功能类似于总部的代学生预约功能，此功能只能代预约本函授站下的学生。</a:t>
            </a:r>
            <a:endParaRPr lang="en-US" altLang="zh-CN" dirty="0" smtClean="0">
              <a:latin typeface="Calibri"/>
            </a:endParaRPr>
          </a:p>
          <a:p>
            <a:pPr lvl="3">
              <a:lnSpc>
                <a:spcPct val="200000"/>
              </a:lnSpc>
              <a:buNone/>
            </a:pPr>
            <a:r>
              <a:rPr lang="zh-CN" altLang="en-US" b="1" kern="100" dirty="0" smtClean="0">
                <a:latin typeface="Times New Roman"/>
                <a:ea typeface="黑体"/>
              </a:rPr>
              <a:t>（</a:t>
            </a:r>
            <a:r>
              <a:rPr lang="en-US" altLang="zh-CN" b="1" kern="100" dirty="0" smtClean="0">
                <a:latin typeface="Times New Roman"/>
                <a:ea typeface="黑体"/>
              </a:rPr>
              <a:t>2</a:t>
            </a:r>
            <a:r>
              <a:rPr lang="zh-CN" altLang="en-US" b="1" kern="100" dirty="0" smtClean="0">
                <a:latin typeface="Times New Roman"/>
                <a:ea typeface="黑体"/>
              </a:rPr>
              <a:t>）操作步骤</a:t>
            </a:r>
            <a:endParaRPr lang="en-US" altLang="zh-CN" dirty="0" smtClean="0">
              <a:latin typeface="Calibri"/>
            </a:endParaRPr>
          </a:p>
          <a:p>
            <a:pPr lvl="3">
              <a:lnSpc>
                <a:spcPct val="200000"/>
              </a:lnSpc>
              <a:buNone/>
            </a:pPr>
            <a:r>
              <a:rPr lang="zh-CN" altLang="en-US" dirty="0" smtClean="0">
                <a:latin typeface="Calibri"/>
              </a:rPr>
              <a:t>              登录函授站管理子系统，进入</a:t>
            </a:r>
            <a:r>
              <a:rPr lang="zh-CN" altLang="en-US" b="1" dirty="0" smtClean="0">
                <a:latin typeface="Calibri"/>
              </a:rPr>
              <a:t>考务管理</a:t>
            </a:r>
            <a:r>
              <a:rPr lang="en-US" altLang="zh-CN" b="1" dirty="0" smtClean="0">
                <a:latin typeface="Calibri"/>
              </a:rPr>
              <a:t>——</a:t>
            </a:r>
            <a:r>
              <a:rPr lang="zh-CN" altLang="en-US" b="1" dirty="0" smtClean="0">
                <a:latin typeface="Calibri"/>
              </a:rPr>
              <a:t>考试预约管理</a:t>
            </a:r>
            <a:r>
              <a:rPr lang="en-US" altLang="zh-CN" b="1" dirty="0" smtClean="0">
                <a:latin typeface="Calibri"/>
              </a:rPr>
              <a:t>——</a:t>
            </a:r>
            <a:r>
              <a:rPr lang="zh-CN" altLang="en-US" b="1" dirty="0" smtClean="0">
                <a:latin typeface="Calibri"/>
              </a:rPr>
              <a:t>代学生预约，如图所示。</a:t>
            </a:r>
            <a:endParaRPr lang="zh-CN" altLang="en-US" dirty="0" smtClean="0">
              <a:latin typeface="Times New Roman"/>
            </a:endParaRPr>
          </a:p>
          <a:p>
            <a:pPr marR="0" lvl="3" rtl="0">
              <a:buNone/>
            </a:pPr>
            <a:endParaRPr lang="zh-CN" altLang="en-US" b="1" kern="100" baseline="0" dirty="0" smtClean="0">
              <a:latin typeface="Times New Roman"/>
              <a:ea typeface="黑体"/>
            </a:endParaRPr>
          </a:p>
        </p:txBody>
      </p:sp>
    </p:spTree>
  </p:cSld>
  <p:clrMapOvr>
    <a:masterClrMapping/>
  </p:clrMapOvr>
  <p:transition>
    <p:comb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14356"/>
            <a:ext cx="8229600" cy="428628"/>
          </a:xfrm>
        </p:spPr>
        <p:txBody>
          <a:bodyPr>
            <a:normAutofit fontScale="90000"/>
          </a:bodyPr>
          <a:lstStyle/>
          <a:p>
            <a:pPr marR="0" lvl="1" rtl="0"/>
            <a:br>
              <a:rPr lang="en-US" altLang="zh-CN" kern="100" baseline="0" dirty="0" smtClean="0">
                <a:latin typeface="Times New Roman"/>
                <a:ea typeface="黑体"/>
              </a:rPr>
            </a:br>
            <a:br>
              <a:rPr lang="en-US" altLang="zh-CN" kern="100" dirty="0">
                <a:latin typeface="Times New Roman"/>
                <a:ea typeface="黑体"/>
              </a:rPr>
            </a:br>
            <a:br>
              <a:rPr lang="zh-CN" altLang="en-US" kern="100" baseline="0" dirty="0" smtClean="0">
                <a:latin typeface="Times New Roman"/>
                <a:ea typeface="黑体"/>
              </a:rPr>
            </a:br>
            <a:br>
              <a:rPr lang="zh-CN" altLang="en-US" b="1" kern="100" baseline="0" dirty="0" smtClean="0">
                <a:latin typeface="Times New Roman"/>
                <a:ea typeface="黑体"/>
              </a:rPr>
            </a:br>
            <a:r>
              <a:rPr lang="zh-CN" altLang="en-US" sz="2200" kern="100" baseline="0" dirty="0" smtClean="0">
                <a:latin typeface="Times New Roman"/>
                <a:ea typeface="黑体"/>
              </a:rPr>
              <a:t>代学生预约图</a:t>
            </a:r>
            <a:endParaRPr lang="zh-CN" altLang="en-US" sz="2200" kern="100" baseline="0" dirty="0" smtClean="0">
              <a:latin typeface="Arial"/>
              <a:ea typeface="黑体"/>
            </a:endParaRPr>
          </a:p>
        </p:txBody>
      </p:sp>
      <p:sp>
        <p:nvSpPr>
          <p:cNvPr id="3" name="文本占位符 2"/>
          <p:cNvSpPr>
            <a:spLocks noGrp="1"/>
          </p:cNvSpPr>
          <p:nvPr>
            <p:ph type="body" idx="1"/>
          </p:nvPr>
        </p:nvSpPr>
        <p:spPr/>
        <p:txBody>
          <a:bodyPr/>
          <a:lstStyle/>
          <a:p>
            <a:pPr marR="0" lvl="1" rtl="0"/>
            <a:endParaRPr lang="zh-CN" altLang="en-US" b="1" kern="100" baseline="0" dirty="0" smtClean="0">
              <a:latin typeface="Times New Roman"/>
              <a:ea typeface="黑体"/>
            </a:endParaRPr>
          </a:p>
        </p:txBody>
      </p:sp>
      <p:pic>
        <p:nvPicPr>
          <p:cNvPr id="3074" name="Picture 2"/>
          <p:cNvPicPr>
            <a:picLocks noChangeAspect="1" noChangeArrowheads="1"/>
          </p:cNvPicPr>
          <p:nvPr/>
        </p:nvPicPr>
        <p:blipFill>
          <a:blip r:embed="rId1"/>
          <a:srcRect/>
          <a:stretch>
            <a:fillRect/>
          </a:stretch>
        </p:blipFill>
        <p:spPr bwMode="auto">
          <a:xfrm>
            <a:off x="357158" y="1285860"/>
            <a:ext cx="8255015" cy="5286412"/>
          </a:xfrm>
          <a:prstGeom prst="rect">
            <a:avLst/>
          </a:prstGeom>
          <a:noFill/>
          <a:ln w="9525">
            <a:noFill/>
            <a:miter lim="800000"/>
            <a:headEnd/>
            <a:tailEnd/>
          </a:ln>
          <a:effectLst/>
        </p:spPr>
      </p:pic>
    </p:spTree>
  </p:cSld>
  <p:clrMapOvr>
    <a:masterClrMapping/>
  </p:clrMapOvr>
  <p:transition>
    <p:randomBa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928670"/>
            <a:ext cx="8229600" cy="4714908"/>
          </a:xfrm>
        </p:spPr>
        <p:txBody>
          <a:bodyPr>
            <a:normAutofit/>
          </a:bodyPr>
          <a:lstStyle/>
          <a:p>
            <a:pPr>
              <a:lnSpc>
                <a:spcPct val="150000"/>
              </a:lnSpc>
            </a:pPr>
            <a:r>
              <a:rPr lang="zh-CN" altLang="en-US" dirty="0" smtClean="0">
                <a:ea typeface="宋体"/>
              </a:rPr>
              <a:t>         考试预约全部结束后，各函授站需根据本函授站学生考试预约的情况进行课程考试的考场安排。</a:t>
            </a:r>
            <a:endParaRPr lang="zh-CN" altLang="en-US" baseline="0" dirty="0" smtClean="0">
              <a:latin typeface="Times New Roman"/>
              <a:ea typeface="宋体"/>
            </a:endParaRPr>
          </a:p>
        </p:txBody>
      </p:sp>
    </p:spTree>
  </p:cSld>
  <p:clrMapOvr>
    <a:masterClrMapping/>
  </p:clrMapOvr>
  <p:transition>
    <p:randomBar dir="ver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流畅">
  <a:themeElements>
    <a:clrScheme name="流畅">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流畅">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流畅">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Flow</Template>
  <TotalTime>0</TotalTime>
  <Words>1672</Words>
  <Application>WPS 演示</Application>
  <PresentationFormat>全屏显示(4:3)</PresentationFormat>
  <Paragraphs>133</Paragraphs>
  <Slides>25</Slides>
  <Notes>0</Notes>
  <HiddenSlides>0</HiddenSlides>
  <MMClips>0</MMClips>
  <ScaleCrop>false</ScaleCrop>
  <HeadingPairs>
    <vt:vector size="4" baseType="variant">
      <vt:variant>
        <vt:lpstr>主题</vt:lpstr>
      </vt:variant>
      <vt:variant>
        <vt:i4>1</vt:i4>
      </vt:variant>
      <vt:variant>
        <vt:lpstr>幻灯片标题</vt:lpstr>
      </vt:variant>
      <vt:variant>
        <vt:i4>25</vt:i4>
      </vt:variant>
    </vt:vector>
  </HeadingPairs>
  <TitlesOfParts>
    <vt:vector size="26" baseType="lpstr">
      <vt:lpstr>流畅</vt:lpstr>
      <vt:lpstr>PowerPoint 演示文稿</vt:lpstr>
      <vt:lpstr>        考务工作流程图</vt:lpstr>
      <vt:lpstr>PowerPoint 演示文稿</vt:lpstr>
      <vt:lpstr>图 ‑查看考试日程表</vt:lpstr>
      <vt:lpstr>PowerPoint 演示文稿</vt:lpstr>
      <vt:lpstr>图 ‑集体预约</vt:lpstr>
      <vt:lpstr>PowerPoint 演示文稿</vt:lpstr>
      <vt:lpstr>    代学生预约图</vt:lpstr>
      <vt:lpstr>         考试预约全部结束后，各函授站需根据本函授站学生考试预约的情况进行课程考试的考场安排。</vt:lpstr>
      <vt:lpstr>    三、考点教室维护       1、功能概述：                    设置本函授站下的考点教室。        2、操作步骤：                     录函授站管理子系统，进入考务管理——考场安排管理——考              点教室维护，如图 所示。</vt:lpstr>
      <vt:lpstr>图 ‑考点教室维护</vt:lpstr>
      <vt:lpstr>PowerPoint 演示文稿</vt:lpstr>
      <vt:lpstr>图 ‑考场资源维护</vt:lpstr>
      <vt:lpstr>PowerPoint 演示文稿</vt:lpstr>
      <vt:lpstr>图 ‑考场安排</vt:lpstr>
      <vt:lpstr>PowerPoint 演示文稿</vt:lpstr>
      <vt:lpstr>PowerPoint 演示文稿</vt:lpstr>
      <vt:lpstr>七、录入平时成绩。</vt:lpstr>
      <vt:lpstr>图 ‑录入平时成绩</vt:lpstr>
      <vt:lpstr>PowerPoint 演示文稿</vt:lpstr>
      <vt:lpstr>图 ‑课程作业成绩录入</vt:lpstr>
      <vt:lpstr>学院网站首页常用资源下载</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考务管理</dc:title>
  <dc:creator>李玉山</dc:creator>
  <cp:lastModifiedBy>Administrator</cp:lastModifiedBy>
  <cp:revision>54</cp:revision>
  <dcterms:created xsi:type="dcterms:W3CDTF">2016-05-07T00:55:00Z</dcterms:created>
  <dcterms:modified xsi:type="dcterms:W3CDTF">2016-05-25T08:59:46Z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2052-10.1.0.5745</vt:lpwstr>
  </property>
</Properties>
</file>